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3872" r:id="rId2"/>
    <p:sldId id="3899" r:id="rId3"/>
    <p:sldId id="3949" r:id="rId4"/>
    <p:sldId id="3898" r:id="rId5"/>
    <p:sldId id="3936" r:id="rId6"/>
    <p:sldId id="3938" r:id="rId7"/>
    <p:sldId id="3939" r:id="rId8"/>
    <p:sldId id="3940" r:id="rId9"/>
    <p:sldId id="3941" r:id="rId10"/>
    <p:sldId id="3942" r:id="rId11"/>
    <p:sldId id="3943" r:id="rId12"/>
    <p:sldId id="3944" r:id="rId13"/>
    <p:sldId id="3945" r:id="rId14"/>
    <p:sldId id="3947" r:id="rId15"/>
    <p:sldId id="3948" r:id="rId16"/>
    <p:sldId id="3928" r:id="rId17"/>
    <p:sldId id="3879" r:id="rId18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>
    <p:extLst>
      <p:ext uri="{19B8F6BF-5375-455C-9EA6-DF929625EA0E}">
        <p15:presenceInfo xmlns:p15="http://schemas.microsoft.com/office/powerpoint/2012/main" userId="86040e0c0f8320d3" providerId="Windows Live"/>
      </p:ext>
    </p:extLst>
  </p:cmAuthor>
  <p:cmAuthor id="2" name="X240S" initials="X" lastIdx="1" clrIdx="1">
    <p:extLst>
      <p:ext uri="{19B8F6BF-5375-455C-9EA6-DF929625EA0E}">
        <p15:presenceInfo xmlns:p15="http://schemas.microsoft.com/office/powerpoint/2012/main" userId="X240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AAA"/>
    <a:srgbClr val="33CCFF"/>
    <a:srgbClr val="B1D0E9"/>
    <a:srgbClr val="C0D9EE"/>
    <a:srgbClr val="418ECB"/>
    <a:srgbClr val="6C9ABE"/>
    <a:srgbClr val="3F3F3F"/>
    <a:srgbClr val="7EA0BC"/>
    <a:srgbClr val="78AEDA"/>
    <a:srgbClr val="88A8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3" autoAdjust="0"/>
    <p:restoredTop sz="87151" autoAdjust="0"/>
  </p:normalViewPr>
  <p:slideViewPr>
    <p:cSldViewPr snapToGrid="0">
      <p:cViewPr varScale="1">
        <p:scale>
          <a:sx n="69" d="100"/>
          <a:sy n="69" d="100"/>
        </p:scale>
        <p:origin x="95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9BD55-9150-492C-8AFB-364AB0871009}" type="datetimeFigureOut">
              <a:rPr lang="zh-CN" altLang="en-US" smtClean="0"/>
              <a:t>2022-08-04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C27E3-84BF-4AE1-978D-62C5A2203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8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30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0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572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41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31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62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860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9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27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00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14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01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110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810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675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7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2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3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45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A5C5B3-1C09-4757-BEBB-113A6F907B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 t="22064" r="34607" b="40728"/>
          <a:stretch/>
        </p:blipFill>
        <p:spPr>
          <a:xfrm>
            <a:off x="11248816" y="304325"/>
            <a:ext cx="686838" cy="638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685077-1AB5-4382-840E-EA23C9C1F8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" y="6339125"/>
            <a:ext cx="1313895" cy="3823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1DAB8F-35D9-4D6E-B4FF-AAD399C12A47}"/>
              </a:ext>
            </a:extLst>
          </p:cNvPr>
          <p:cNvSpPr/>
          <p:nvPr userDrawn="1"/>
        </p:nvSpPr>
        <p:spPr>
          <a:xfrm>
            <a:off x="570428" y="393351"/>
            <a:ext cx="97971" cy="510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01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6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5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组合 2">
            <a:extLst>
              <a:ext uri="{FF2B5EF4-FFF2-40B4-BE49-F238E27FC236}">
                <a16:creationId xmlns:a16="http://schemas.microsoft.com/office/drawing/2014/main" id="{5A1ACDEA-26CD-43D1-91A3-5826C623242E}"/>
              </a:ext>
            </a:extLst>
          </p:cNvPr>
          <p:cNvGrpSpPr/>
          <p:nvPr userDrawn="1"/>
        </p:nvGrpSpPr>
        <p:grpSpPr>
          <a:xfrm>
            <a:off x="246002" y="7128773"/>
            <a:ext cx="4460537" cy="691252"/>
            <a:chOff x="1101012" y="2911151"/>
            <a:chExt cx="9573211" cy="1483567"/>
          </a:xfrm>
        </p:grpSpPr>
        <p:sp>
          <p:nvSpPr>
            <p:cNvPr id="9" name="椭圆 3">
              <a:extLst>
                <a:ext uri="{FF2B5EF4-FFF2-40B4-BE49-F238E27FC236}">
                  <a16:creationId xmlns:a16="http://schemas.microsoft.com/office/drawing/2014/main" id="{5D1AEEB0-9A5B-49D3-8877-826F9B2A4319}"/>
                </a:ext>
              </a:extLst>
            </p:cNvPr>
            <p:cNvSpPr/>
            <p:nvPr/>
          </p:nvSpPr>
          <p:spPr>
            <a:xfrm>
              <a:off x="5551715" y="3069771"/>
              <a:ext cx="643813" cy="6438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4">
              <a:extLst>
                <a:ext uri="{FF2B5EF4-FFF2-40B4-BE49-F238E27FC236}">
                  <a16:creationId xmlns:a16="http://schemas.microsoft.com/office/drawing/2014/main" id="{766916CD-FD51-4DA2-B702-1EBE6AD7D053}"/>
                </a:ext>
              </a:extLst>
            </p:cNvPr>
            <p:cNvSpPr/>
            <p:nvPr/>
          </p:nvSpPr>
          <p:spPr>
            <a:xfrm>
              <a:off x="6447454" y="3069771"/>
              <a:ext cx="643813" cy="643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5">
              <a:extLst>
                <a:ext uri="{FF2B5EF4-FFF2-40B4-BE49-F238E27FC236}">
                  <a16:creationId xmlns:a16="http://schemas.microsoft.com/office/drawing/2014/main" id="{4B481AC6-ED2B-43F2-8342-AE725F6E6073}"/>
                </a:ext>
              </a:extLst>
            </p:cNvPr>
            <p:cNvSpPr/>
            <p:nvPr/>
          </p:nvSpPr>
          <p:spPr>
            <a:xfrm>
              <a:off x="7343193" y="3069771"/>
              <a:ext cx="643813" cy="6438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6">
              <a:extLst>
                <a:ext uri="{FF2B5EF4-FFF2-40B4-BE49-F238E27FC236}">
                  <a16:creationId xmlns:a16="http://schemas.microsoft.com/office/drawing/2014/main" id="{013AFCE4-7EE0-4DC1-B40C-96213532C867}"/>
                </a:ext>
              </a:extLst>
            </p:cNvPr>
            <p:cNvSpPr/>
            <p:nvPr/>
          </p:nvSpPr>
          <p:spPr>
            <a:xfrm>
              <a:off x="8238932" y="3069771"/>
              <a:ext cx="643813" cy="643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7">
              <a:extLst>
                <a:ext uri="{FF2B5EF4-FFF2-40B4-BE49-F238E27FC236}">
                  <a16:creationId xmlns:a16="http://schemas.microsoft.com/office/drawing/2014/main" id="{19DAB1C0-F931-41D3-8C9E-5AB6D198B06A}"/>
                </a:ext>
              </a:extLst>
            </p:cNvPr>
            <p:cNvSpPr/>
            <p:nvPr/>
          </p:nvSpPr>
          <p:spPr>
            <a:xfrm>
              <a:off x="9134671" y="3069771"/>
              <a:ext cx="643813" cy="6438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">
              <a:extLst>
                <a:ext uri="{FF2B5EF4-FFF2-40B4-BE49-F238E27FC236}">
                  <a16:creationId xmlns:a16="http://schemas.microsoft.com/office/drawing/2014/main" id="{D25649AF-973E-405A-A2C2-4768160E1406}"/>
                </a:ext>
              </a:extLst>
            </p:cNvPr>
            <p:cNvSpPr/>
            <p:nvPr/>
          </p:nvSpPr>
          <p:spPr>
            <a:xfrm>
              <a:off x="10030410" y="3069771"/>
              <a:ext cx="643813" cy="6438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9">
              <a:extLst>
                <a:ext uri="{FF2B5EF4-FFF2-40B4-BE49-F238E27FC236}">
                  <a16:creationId xmlns:a16="http://schemas.microsoft.com/office/drawing/2014/main" id="{D4CCFE95-754D-4399-AF50-C89123CBC3A1}"/>
                </a:ext>
              </a:extLst>
            </p:cNvPr>
            <p:cNvSpPr/>
            <p:nvPr/>
          </p:nvSpPr>
          <p:spPr>
            <a:xfrm>
              <a:off x="1101012" y="3069771"/>
              <a:ext cx="643813" cy="643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FA1A85CA-3E41-44C4-BA87-BE4FF1A77DA4}"/>
                </a:ext>
              </a:extLst>
            </p:cNvPr>
            <p:cNvSpPr/>
            <p:nvPr/>
          </p:nvSpPr>
          <p:spPr>
            <a:xfrm>
              <a:off x="1996751" y="3069771"/>
              <a:ext cx="643813" cy="6438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1">
              <a:extLst>
                <a:ext uri="{FF2B5EF4-FFF2-40B4-BE49-F238E27FC236}">
                  <a16:creationId xmlns:a16="http://schemas.microsoft.com/office/drawing/2014/main" id="{FA0DD682-6CEE-40A3-97BF-B29A5640182F}"/>
                </a:ext>
              </a:extLst>
            </p:cNvPr>
            <p:cNvSpPr/>
            <p:nvPr/>
          </p:nvSpPr>
          <p:spPr>
            <a:xfrm>
              <a:off x="2892490" y="3069771"/>
              <a:ext cx="643813" cy="6438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2">
              <a:extLst>
                <a:ext uri="{FF2B5EF4-FFF2-40B4-BE49-F238E27FC236}">
                  <a16:creationId xmlns:a16="http://schemas.microsoft.com/office/drawing/2014/main" id="{D3FCB7EA-61F8-4113-9AF7-B88C1C193BA5}"/>
                </a:ext>
              </a:extLst>
            </p:cNvPr>
            <p:cNvSpPr/>
            <p:nvPr/>
          </p:nvSpPr>
          <p:spPr>
            <a:xfrm>
              <a:off x="3788229" y="3069771"/>
              <a:ext cx="643813" cy="6438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3">
              <a:extLst>
                <a:ext uri="{FF2B5EF4-FFF2-40B4-BE49-F238E27FC236}">
                  <a16:creationId xmlns:a16="http://schemas.microsoft.com/office/drawing/2014/main" id="{160565FF-9F6D-4ACB-97DA-8CCDE8A1FB50}"/>
                </a:ext>
              </a:extLst>
            </p:cNvPr>
            <p:cNvCxnSpPr/>
            <p:nvPr/>
          </p:nvCxnSpPr>
          <p:spPr>
            <a:xfrm>
              <a:off x="4982546" y="2911151"/>
              <a:ext cx="0" cy="14835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4">
            <a:extLst>
              <a:ext uri="{FF2B5EF4-FFF2-40B4-BE49-F238E27FC236}">
                <a16:creationId xmlns:a16="http://schemas.microsoft.com/office/drawing/2014/main" id="{E31C3C78-6EDD-4B01-97A4-8D19B7A218E7}"/>
              </a:ext>
            </a:extLst>
          </p:cNvPr>
          <p:cNvSpPr txBox="1"/>
          <p:nvPr userDrawn="1"/>
        </p:nvSpPr>
        <p:spPr>
          <a:xfrm>
            <a:off x="0" y="7681525"/>
            <a:ext cx="2161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背景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Backgrou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nd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文本框 15">
            <a:extLst>
              <a:ext uri="{FF2B5EF4-FFF2-40B4-BE49-F238E27FC236}">
                <a16:creationId xmlns:a16="http://schemas.microsoft.com/office/drawing/2014/main" id="{0322C280-E4E9-456B-B239-F6B9A185AAEE}"/>
              </a:ext>
            </a:extLst>
          </p:cNvPr>
          <p:cNvSpPr txBox="1"/>
          <p:nvPr userDrawn="1"/>
        </p:nvSpPr>
        <p:spPr>
          <a:xfrm>
            <a:off x="2133527" y="7681525"/>
            <a:ext cx="2876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填充色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9A3352-64EA-4F57-B2B9-0ADE60D7169F}"/>
              </a:ext>
            </a:extLst>
          </p:cNvPr>
          <p:cNvSpPr/>
          <p:nvPr userDrawn="1"/>
        </p:nvSpPr>
        <p:spPr>
          <a:xfrm>
            <a:off x="5089118" y="6900862"/>
            <a:ext cx="1016001" cy="1022466"/>
          </a:xfrm>
          <a:prstGeom prst="rect">
            <a:avLst/>
          </a:prstGeom>
          <a:solidFill>
            <a:srgbClr val="173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0A4959-C1CF-49E8-BD72-73296F8D021F}"/>
              </a:ext>
            </a:extLst>
          </p:cNvPr>
          <p:cNvSpPr/>
          <p:nvPr userDrawn="1"/>
        </p:nvSpPr>
        <p:spPr>
          <a:xfrm>
            <a:off x="6105118" y="6900862"/>
            <a:ext cx="1016001" cy="1022466"/>
          </a:xfrm>
          <a:prstGeom prst="rect">
            <a:avLst/>
          </a:prstGeom>
          <a:solidFill>
            <a:srgbClr val="3052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716151-1CB2-4CFF-98B8-C645B92E1450}"/>
              </a:ext>
            </a:extLst>
          </p:cNvPr>
          <p:cNvSpPr/>
          <p:nvPr userDrawn="1"/>
        </p:nvSpPr>
        <p:spPr>
          <a:xfrm>
            <a:off x="7121118" y="6900862"/>
            <a:ext cx="1016001" cy="1022466"/>
          </a:xfrm>
          <a:prstGeom prst="rect">
            <a:avLst/>
          </a:prstGeom>
          <a:solidFill>
            <a:srgbClr val="4A6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1172D9-8655-4EB9-BC69-4FFDD56BBC33}"/>
              </a:ext>
            </a:extLst>
          </p:cNvPr>
          <p:cNvSpPr/>
          <p:nvPr userDrawn="1"/>
        </p:nvSpPr>
        <p:spPr>
          <a:xfrm>
            <a:off x="8137118" y="6900861"/>
            <a:ext cx="1016001" cy="1022466"/>
          </a:xfrm>
          <a:prstGeom prst="rect">
            <a:avLst/>
          </a:prstGeom>
          <a:solidFill>
            <a:srgbClr val="64849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AD49E2-D780-4588-AD38-19C48D2F8799}"/>
              </a:ext>
            </a:extLst>
          </p:cNvPr>
          <p:cNvSpPr/>
          <p:nvPr userDrawn="1"/>
        </p:nvSpPr>
        <p:spPr>
          <a:xfrm>
            <a:off x="9153118" y="6900861"/>
            <a:ext cx="1016001" cy="1022466"/>
          </a:xfrm>
          <a:prstGeom prst="rect">
            <a:avLst/>
          </a:prstGeom>
          <a:solidFill>
            <a:srgbClr val="7D9D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DA5D75-B51B-4E2E-B415-0245D35E988F}"/>
              </a:ext>
            </a:extLst>
          </p:cNvPr>
          <p:cNvSpPr/>
          <p:nvPr userDrawn="1"/>
        </p:nvSpPr>
        <p:spPr>
          <a:xfrm>
            <a:off x="10169118" y="6900861"/>
            <a:ext cx="1016001" cy="1022466"/>
          </a:xfrm>
          <a:prstGeom prst="rect">
            <a:avLst/>
          </a:prstGeom>
          <a:solidFill>
            <a:srgbClr val="97B6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D84679-83EC-4227-B2F8-B0BA47B067DD}"/>
              </a:ext>
            </a:extLst>
          </p:cNvPr>
          <p:cNvSpPr/>
          <p:nvPr userDrawn="1"/>
        </p:nvSpPr>
        <p:spPr>
          <a:xfrm>
            <a:off x="11185118" y="6900861"/>
            <a:ext cx="1016001" cy="1022466"/>
          </a:xfrm>
          <a:prstGeom prst="rect">
            <a:avLst/>
          </a:prstGeom>
          <a:solidFill>
            <a:srgbClr val="B1D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7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microsoft.com/office/2007/relationships/hdphoto" Target="../media/hdphoto5.wdp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12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png"/><Relationship Id="rId1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4DCB70-1053-4F3E-940F-88A96DC4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530783-BEE5-4C43-9622-3D669594510A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3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4A2B2B-FB0D-4631-A284-7057656F030C}"/>
              </a:ext>
            </a:extLst>
          </p:cNvPr>
          <p:cNvSpPr txBox="1"/>
          <p:nvPr/>
        </p:nvSpPr>
        <p:spPr>
          <a:xfrm>
            <a:off x="4203033" y="2943880"/>
            <a:ext cx="3737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C0004DD-0904-48E0-ACFB-B02A053D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91" b="63758" l="35036" r="65202">
                        <a14:foregroundMark x1="49169" y1="35403" x2="49169" y2="35403"/>
                        <a14:foregroundMark x1="49525" y1="28691" x2="49525" y2="28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67" t="24606" r="30981" b="31757"/>
          <a:stretch/>
        </p:blipFill>
        <p:spPr>
          <a:xfrm>
            <a:off x="5352991" y="2012854"/>
            <a:ext cx="1486018" cy="12158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54E69F4-47F5-4A78-B90A-2CB987055DEE}"/>
              </a:ext>
            </a:extLst>
          </p:cNvPr>
          <p:cNvSpPr txBox="1"/>
          <p:nvPr/>
        </p:nvSpPr>
        <p:spPr>
          <a:xfrm>
            <a:off x="3384886" y="3770958"/>
            <a:ext cx="5417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HMI Audio IC Provider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10107-FCF3-43DB-9A4C-C621AC2FBB98}"/>
              </a:ext>
            </a:extLst>
          </p:cNvPr>
          <p:cNvSpPr txBox="1"/>
          <p:nvPr/>
        </p:nvSpPr>
        <p:spPr>
          <a:xfrm>
            <a:off x="8367162" y="6519446"/>
            <a:ext cx="3969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*HMI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：</a:t>
            </a:r>
            <a:r>
              <a:rPr lang="en-US" altLang="ja-JP" sz="1600" dirty="0">
                <a:solidFill>
                  <a:schemeClr val="bg1"/>
                </a:solidFill>
                <a:latin typeface="+mn-ea"/>
              </a:rPr>
              <a:t> Human-Machine Interaction</a:t>
            </a:r>
            <a:endParaRPr lang="en-US" altLang="zh-CN" sz="1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49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10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3" y="292994"/>
            <a:ext cx="6431251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耳机功放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D9410E-CBA2-44E3-9A7E-F7E4553B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5864">
            <a:off x="1005659" y="3090882"/>
            <a:ext cx="3159295" cy="283923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ACB9EA9-7BD3-423E-817C-EB3704FD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118489"/>
              </p:ext>
            </p:extLst>
          </p:nvPr>
        </p:nvGraphicFramePr>
        <p:xfrm>
          <a:off x="7508900" y="1725804"/>
          <a:ext cx="3913079" cy="398048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8761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84318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68217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耳放 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耳机转接头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2564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I/F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Type-C/Lighting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转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3.5mm Audio Jack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1Vrms@16Ω/ 2Vrms@32Ω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THD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pic>
        <p:nvPicPr>
          <p:cNvPr id="9" name="图片 8" descr="电子设备&#10;&#10;中度可信度描述已自动生成">
            <a:extLst>
              <a:ext uri="{FF2B5EF4-FFF2-40B4-BE49-F238E27FC236}">
                <a16:creationId xmlns:a16="http://schemas.microsoft.com/office/drawing/2014/main" id="{D9D22845-DF49-4056-896C-CAABAA44DD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2593" r="23891" b="37160"/>
          <a:stretch/>
        </p:blipFill>
        <p:spPr>
          <a:xfrm rot="19216052">
            <a:off x="481380" y="2386895"/>
            <a:ext cx="2311347" cy="67214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CFBC745-10FD-4917-9E17-CFDB1FD0A041}"/>
              </a:ext>
            </a:extLst>
          </p:cNvPr>
          <p:cNvCxnSpPr>
            <a:cxnSpLocks/>
          </p:cNvCxnSpPr>
          <p:nvPr/>
        </p:nvCxnSpPr>
        <p:spPr>
          <a:xfrm flipV="1">
            <a:off x="1878035" y="3165591"/>
            <a:ext cx="1" cy="129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2CE07C1-EEB0-46AA-8B3B-3914F4BF04AA}"/>
              </a:ext>
            </a:extLst>
          </p:cNvPr>
          <p:cNvSpPr txBox="1"/>
          <p:nvPr/>
        </p:nvSpPr>
        <p:spPr>
          <a:xfrm>
            <a:off x="4261704" y="1185232"/>
            <a:ext cx="3192379" cy="461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u="sng" dirty="0">
                <a:latin typeface="+mn-ea"/>
              </a:rPr>
              <a:t>功能 </a:t>
            </a:r>
            <a:r>
              <a:rPr lang="en-US" altLang="zh-CN" sz="2000" b="1" u="sng" dirty="0">
                <a:latin typeface="+mn-ea"/>
              </a:rPr>
              <a:t>Features</a:t>
            </a:r>
          </a:p>
          <a:p>
            <a:pPr marL="171450" indent="-1714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音色还原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Timbre correction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低音增强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Bass Boost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动态均衡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Dynamic EQ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响度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Loudness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多种播放模式</a:t>
            </a: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Music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Game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Theater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349936-E661-445C-A6D2-8FBA10EC6A5E}"/>
              </a:ext>
            </a:extLst>
          </p:cNvPr>
          <p:cNvSpPr txBox="1"/>
          <p:nvPr/>
        </p:nvSpPr>
        <p:spPr>
          <a:xfrm>
            <a:off x="8182928" y="1185232"/>
            <a:ext cx="201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886591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11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8447990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超级抗噪耳机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C1D581-A02E-4D1A-843B-027FE38EAAAD}"/>
              </a:ext>
            </a:extLst>
          </p:cNvPr>
          <p:cNvSpPr txBox="1"/>
          <p:nvPr/>
        </p:nvSpPr>
        <p:spPr>
          <a:xfrm>
            <a:off x="3425123" y="1346688"/>
            <a:ext cx="4097109" cy="4957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u="sng" dirty="0">
                <a:latin typeface="+mn-ea"/>
              </a:rPr>
              <a:t>核心技术 </a:t>
            </a:r>
            <a:r>
              <a:rPr lang="en-US" altLang="ja-JP" sz="2000" b="1" u="sng" dirty="0">
                <a:latin typeface="+mn-ea"/>
              </a:rPr>
              <a:t>Core technologies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・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EVC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Ear canal Voice Capture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）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u="sng" dirty="0">
                <a:latin typeface="+mn-ea"/>
              </a:rPr>
              <a:t>功能</a:t>
            </a:r>
            <a:r>
              <a:rPr lang="zh-CN" altLang="en-US" sz="2400" b="1" u="sng" dirty="0">
                <a:latin typeface="+mn-ea"/>
              </a:rPr>
              <a:t> </a:t>
            </a:r>
            <a:r>
              <a:rPr lang="en-US" altLang="zh-CN" sz="2400" b="1" u="sng" dirty="0">
                <a:latin typeface="+mn-ea"/>
              </a:rPr>
              <a:t>Features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超级抗噪通话（环境噪音</a:t>
            </a:r>
            <a:r>
              <a:rPr lang="en-US" altLang="zh-CN" sz="1600" b="1" dirty="0">
                <a:latin typeface="+mn-ea"/>
              </a:rPr>
              <a:t> + </a:t>
            </a:r>
            <a:r>
              <a:rPr lang="zh-CN" altLang="en-US" sz="1600" b="1" dirty="0">
                <a:latin typeface="+mn-ea"/>
              </a:rPr>
              <a:t>风噪）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      85dB</a:t>
            </a:r>
            <a:r>
              <a:rPr lang="zh-CN" altLang="en-US" sz="1600" b="1" dirty="0">
                <a:latin typeface="+mn-ea"/>
              </a:rPr>
              <a:t>以上环境噪音、强风</a:t>
            </a:r>
            <a:r>
              <a:rPr lang="ja-JP" altLang="en-US" sz="1600" b="1" dirty="0">
                <a:latin typeface="+mn-ea"/>
              </a:rPr>
              <a:t>（</a:t>
            </a:r>
            <a:r>
              <a:rPr lang="en-US" altLang="ja-JP" sz="1600" b="1" dirty="0">
                <a:latin typeface="+mn-ea"/>
              </a:rPr>
              <a:t>15m/s</a:t>
            </a:r>
            <a:r>
              <a:rPr lang="ja-JP" altLang="en-US" sz="1600" b="1" dirty="0">
                <a:latin typeface="+mn-ea"/>
              </a:rPr>
              <a:t>）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悄声通话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空间音频</a:t>
            </a: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A474740-00A0-4606-A334-A394C7800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88736"/>
              </p:ext>
            </p:extLst>
          </p:nvPr>
        </p:nvGraphicFramePr>
        <p:xfrm>
          <a:off x="7522233" y="1936417"/>
          <a:ext cx="4188486" cy="340560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62951">
                  <a:extLst>
                    <a:ext uri="{9D8B030D-6E8A-4147-A177-3AD203B41FA5}">
                      <a16:colId xmlns:a16="http://schemas.microsoft.com/office/drawing/2014/main" val="2451420900"/>
                    </a:ext>
                  </a:extLst>
                </a:gridCol>
                <a:gridCol w="2725535">
                  <a:extLst>
                    <a:ext uri="{9D8B030D-6E8A-4147-A177-3AD203B41FA5}">
                      <a16:colId xmlns:a16="http://schemas.microsoft.com/office/drawing/2014/main" val="67434389"/>
                    </a:ext>
                  </a:extLst>
                </a:gridCol>
              </a:tblGrid>
              <a:tr h="49085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产品形态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单耳</a:t>
                      </a:r>
                      <a:r>
                        <a:rPr lang="ja-JP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en-US" altLang="ja-JP" sz="1600" b="1" u="none" strike="noStrike" dirty="0">
                          <a:effectLst/>
                          <a:latin typeface="+mn-ea"/>
                          <a:ea typeface="+mn-ea"/>
                        </a:rPr>
                        <a:t>TWS</a:t>
                      </a:r>
                      <a:r>
                        <a:rPr lang="ja-JP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颈挂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9030186"/>
                  </a:ext>
                </a:extLst>
              </a:tr>
              <a:tr h="468725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种类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入耳式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24715519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降噪深度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20dB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722177"/>
                  </a:ext>
                </a:extLst>
              </a:tr>
              <a:tr h="482570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输出功率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 / 2Vrms@32Ω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795667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谐波失真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33569"/>
                  </a:ext>
                </a:extLst>
              </a:tr>
              <a:tr h="4410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4380899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5195"/>
                  </a:ext>
                </a:extLst>
              </a:tr>
              <a:tr h="454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366944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信噪比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36552"/>
                  </a:ext>
                </a:extLst>
              </a:tr>
              <a:tr h="468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7683127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D5BF4E60-C771-4D62-8337-3D02AA0F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1853309"/>
            <a:ext cx="1933223" cy="15461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3D9251-8C14-432B-947C-B8EDC4E97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4"/>
          <a:stretch/>
        </p:blipFill>
        <p:spPr>
          <a:xfrm>
            <a:off x="3954196" y="2311213"/>
            <a:ext cx="2410354" cy="14918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F4EEF4-D6A1-4A5A-A73D-2822D5FBB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63" y="3751849"/>
            <a:ext cx="1549144" cy="20150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62B4CA-8986-45BE-8AFC-F47CAE09212C}"/>
              </a:ext>
            </a:extLst>
          </p:cNvPr>
          <p:cNvSpPr txBox="1"/>
          <p:nvPr/>
        </p:nvSpPr>
        <p:spPr>
          <a:xfrm>
            <a:off x="8564019" y="1243087"/>
            <a:ext cx="2000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102522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12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9701394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降噪话务耳机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E2D0BE9-FE4A-4E53-A009-8871BD93E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85824"/>
              </p:ext>
            </p:extLst>
          </p:nvPr>
        </p:nvGraphicFramePr>
        <p:xfrm>
          <a:off x="7656167" y="1966114"/>
          <a:ext cx="4138045" cy="39460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59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630386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69687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头戴式话务耳机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0299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I/O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USB or </a:t>
                      </a:r>
                      <a:r>
                        <a:rPr lang="en-US" altLang="zh-CN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BlueTooth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4309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2pcs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200311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话务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Operator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游戏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Gaming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直播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Examination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学习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Learning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7B356D-CF7C-4EDE-948D-A3C5F726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91" y="4642447"/>
            <a:ext cx="1599170" cy="1701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F0DE98-EBA2-448E-8A5F-9A194BCF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079" y="4117337"/>
            <a:ext cx="3496024" cy="22266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197434-C859-43DC-B4B2-04241484E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49" y="1842130"/>
            <a:ext cx="1888054" cy="24930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37C2C1D-95F7-4ADD-AF49-9AABE860AB6B}"/>
              </a:ext>
            </a:extLst>
          </p:cNvPr>
          <p:cNvSpPr txBox="1"/>
          <p:nvPr/>
        </p:nvSpPr>
        <p:spPr>
          <a:xfrm>
            <a:off x="3529083" y="1400008"/>
            <a:ext cx="3978622" cy="1926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       </a:t>
            </a:r>
            <a:r>
              <a:rPr lang="zh-CN" altLang="en-US" sz="2200" b="1" u="sng" dirty="0">
                <a:latin typeface="+mn-ea"/>
              </a:rPr>
              <a:t>核心技术</a:t>
            </a:r>
            <a:endParaRPr lang="en-US" altLang="ja-JP" sz="2200" b="1" u="sng" dirty="0">
              <a:latin typeface="+mn-ea"/>
            </a:endParaRPr>
          </a:p>
          <a:p>
            <a:pPr defTabSz="914400"/>
            <a:endParaRPr lang="en-US" altLang="zh-CN" sz="10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200000"/>
              </a:lnSpc>
            </a:pPr>
            <a:r>
              <a:rPr lang="zh-CN" altLang="en-US" b="1" dirty="0">
                <a:solidFill>
                  <a:prstClr val="black"/>
                </a:solidFill>
                <a:latin typeface="+mn-ea"/>
              </a:rPr>
              <a:t>环境音降噪（</a:t>
            </a:r>
            <a:r>
              <a:rPr lang="en-US" altLang="ja-JP" b="1" dirty="0">
                <a:solidFill>
                  <a:prstClr val="black"/>
                </a:solidFill>
                <a:latin typeface="+mn-ea"/>
              </a:rPr>
              <a:t>ENC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b="1" dirty="0">
              <a:solidFill>
                <a:prstClr val="black"/>
              </a:solidFill>
              <a:latin typeface="+mn-ea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90dB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环境噪音可以清晰通话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marL="285750" indent="-285750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i="0" u="none" strike="noStrike" dirty="0">
                <a:solidFill>
                  <a:srgbClr val="000000"/>
                </a:solidFill>
                <a:effectLst/>
                <a:latin typeface="+mn-ea"/>
              </a:rPr>
              <a:t>降噪深度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20dB</a:t>
            </a:r>
            <a:endParaRPr lang="zh-CN" altLang="en-US" sz="1200" b="1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FE93D8-D79F-4730-A629-341EE834077A}"/>
              </a:ext>
            </a:extLst>
          </p:cNvPr>
          <p:cNvSpPr txBox="1"/>
          <p:nvPr/>
        </p:nvSpPr>
        <p:spPr>
          <a:xfrm>
            <a:off x="8144085" y="1229894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116388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13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8709502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+mn-ea"/>
                <a:ea typeface="+mn-ea"/>
              </a:rPr>
              <a:t>方案介绍</a:t>
            </a:r>
            <a:r>
              <a:rPr lang="ja-JP" altLang="en-US" sz="2800" b="1" dirty="0">
                <a:latin typeface="+mn-ea"/>
                <a:ea typeface="+mn-ea"/>
              </a:rPr>
              <a:t>⑤  </a:t>
            </a:r>
            <a:r>
              <a:rPr lang="zh-CN" altLang="en-US" sz="2800" b="1" dirty="0">
                <a:latin typeface="+mn-ea"/>
                <a:ea typeface="+mn-ea"/>
              </a:rPr>
              <a:t>会议音箱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0D3D535-B532-437E-8BC9-90C184AE3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764464"/>
              </p:ext>
            </p:extLst>
          </p:nvPr>
        </p:nvGraphicFramePr>
        <p:xfrm>
          <a:off x="7026442" y="1443373"/>
          <a:ext cx="4443663" cy="433169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07478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36185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642101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会议音箱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4168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支持麦克风数量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or 2 or 4 or 6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pcs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743918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81926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支持喇叭功率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2W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3W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5W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57939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接口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Type-C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064127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网课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Online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275483F-28E5-402F-8937-51EE2E86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077" y="4904368"/>
            <a:ext cx="1022872" cy="9778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262382-83A8-4FA9-B466-0030CDBF2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25" b="96930" l="2711" r="98795">
                        <a14:foregroundMark x1="51807" y1="4825" x2="51807" y2="4825"/>
                        <a14:foregroundMark x1="3012" y1="33772" x2="3012" y2="33772"/>
                        <a14:foregroundMark x1="8133" y1="54386" x2="8133" y2="54386"/>
                        <a14:foregroundMark x1="47892" y1="89035" x2="47892" y2="89035"/>
                        <a14:foregroundMark x1="48494" y1="94298" x2="48494" y2="94298"/>
                        <a14:foregroundMark x1="51807" y1="97807" x2="51807" y2="97807"/>
                        <a14:foregroundMark x1="92771" y1="52193" x2="92771" y2="52193"/>
                        <a14:foregroundMark x1="95783" y1="43860" x2="95783" y2="43860"/>
                        <a14:foregroundMark x1="98795" y1="35526" x2="98795" y2="35526"/>
                        <a14:foregroundMark x1="28012" y1="26754" x2="28012" y2="26754"/>
                        <a14:foregroundMark x1="26205" y1="28070" x2="26205" y2="28070"/>
                        <a14:foregroundMark x1="23193" y1="38158" x2="23193" y2="38158"/>
                        <a14:foregroundMark x1="37349" y1="25000" x2="37349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2497" y="4590513"/>
            <a:ext cx="1880925" cy="12917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60900F-5491-4137-B7F6-4F18C8FE69BC}"/>
              </a:ext>
            </a:extLst>
          </p:cNvPr>
          <p:cNvSpPr txBox="1"/>
          <p:nvPr/>
        </p:nvSpPr>
        <p:spPr>
          <a:xfrm>
            <a:off x="3543908" y="1607291"/>
            <a:ext cx="3110613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AEC</a:t>
            </a: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（</a:t>
            </a:r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全双工</a:t>
            </a: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r>
              <a:rPr lang="ja-JP" altLang="en-US" sz="1600" b="1" dirty="0">
                <a:solidFill>
                  <a:srgbClr val="000000"/>
                </a:solidFill>
                <a:latin typeface="+mn-ea"/>
              </a:rPr>
              <a:t>　</a:t>
            </a:r>
            <a:endParaRPr lang="en-US" altLang="ja-JP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Beamforming</a:t>
            </a:r>
            <a:endParaRPr lang="zh-CN" altLang="en-US" sz="1600" b="1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BF7098-0FF1-4483-B264-199D82ECD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8" y="1986508"/>
            <a:ext cx="1438275" cy="38957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7B0F6F-0A6E-4E2B-954C-4B9D44FFBADD}"/>
              </a:ext>
            </a:extLst>
          </p:cNvPr>
          <p:cNvSpPr txBox="1"/>
          <p:nvPr/>
        </p:nvSpPr>
        <p:spPr>
          <a:xfrm>
            <a:off x="7627898" y="852099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32725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14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9205448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⑥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录音笔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无线麦克风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49F710-77C9-47DB-A315-1E688066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63" y="1825611"/>
            <a:ext cx="1786597" cy="1467472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1A121E8-05E0-4983-BE76-A536DAF90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806043"/>
              </p:ext>
            </p:extLst>
          </p:nvPr>
        </p:nvGraphicFramePr>
        <p:xfrm>
          <a:off x="6617776" y="1762701"/>
          <a:ext cx="4435235" cy="420724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63698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71537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810426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录音笔</a:t>
                      </a:r>
                      <a:endParaRPr lang="en-US" altLang="ja-JP" sz="1600" b="1" dirty="0">
                        <a:latin typeface="+mn-ea"/>
                        <a:ea typeface="+mn-ea"/>
                      </a:endParaRP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无线麦克风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3529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2pcs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9355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57939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音频格式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wav/mp3/opus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81050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传输方式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Wi-Fi / </a:t>
                      </a:r>
                      <a:r>
                        <a:rPr lang="en-US" altLang="zh-C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BLE / USB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028982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采访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演讲 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录音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直播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1825387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4B4BA8A3-5F75-4589-A839-9CC0BE6C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688" y="4296970"/>
            <a:ext cx="2358876" cy="17691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EBA985-624A-4229-9C6C-1ABC842B8F96}"/>
              </a:ext>
            </a:extLst>
          </p:cNvPr>
          <p:cNvSpPr txBox="1"/>
          <p:nvPr/>
        </p:nvSpPr>
        <p:spPr>
          <a:xfrm>
            <a:off x="3436430" y="1473088"/>
            <a:ext cx="2358876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高保真录音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r>
              <a:rPr lang="ja-JP" altLang="en-US" sz="1600" b="1" dirty="0">
                <a:solidFill>
                  <a:srgbClr val="000000"/>
                </a:solidFill>
                <a:latin typeface="+mn-ea"/>
              </a:rPr>
              <a:t>　</a:t>
            </a:r>
            <a:endParaRPr lang="en-US" altLang="ja-JP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Beamforming</a:t>
            </a:r>
            <a:endParaRPr lang="zh-CN" altLang="en-US" sz="1600" b="1" dirty="0">
              <a:latin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2BB221E-6896-450D-9FD9-B0897D92D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12" y="3981451"/>
            <a:ext cx="1233359" cy="14138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582A7B-2BF8-4D06-B964-C2450A563E83}"/>
              </a:ext>
            </a:extLst>
          </p:cNvPr>
          <p:cNvSpPr txBox="1"/>
          <p:nvPr/>
        </p:nvSpPr>
        <p:spPr>
          <a:xfrm>
            <a:off x="7533956" y="1011423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4017963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15</a:t>
            </a:fld>
            <a:endParaRPr lang="en-US"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0295B2-59BF-451E-9776-42EE9136241E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299156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⑦　</a:t>
            </a:r>
            <a:r>
              <a:rPr lang="en-US" altLang="ja-JP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E40E26-2671-4394-90C2-8CE6D6DD2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4" y="1663488"/>
            <a:ext cx="1987488" cy="19782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603568-9ACC-480F-B2B3-1419C5395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01" y="4054607"/>
            <a:ext cx="2507523" cy="248430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535F4F-8260-463E-B0AD-0659550770FA}"/>
              </a:ext>
            </a:extLst>
          </p:cNvPr>
          <p:cNvSpPr txBox="1"/>
          <p:nvPr/>
        </p:nvSpPr>
        <p:spPr>
          <a:xfrm>
            <a:off x="3756178" y="1446756"/>
            <a:ext cx="3110613" cy="180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High Fidelity Output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endParaRPr lang="en-US" altLang="ja-JP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EB94C7A-F0F2-4B2D-8F5C-55BA1BC02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08663"/>
              </p:ext>
            </p:extLst>
          </p:nvPr>
        </p:nvGraphicFramePr>
        <p:xfrm>
          <a:off x="6819979" y="1469436"/>
          <a:ext cx="4441812" cy="45179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42471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799341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723989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产品种类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ja-JP" sz="1600" b="1" dirty="0">
                          <a:latin typeface="+mn-ea"/>
                          <a:ea typeface="+mn-ea"/>
                        </a:rPr>
                        <a:t>USB </a:t>
                      </a:r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麦克风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70005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1 or 2pcs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97612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2 - 3m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700058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音频格式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wav/mp3/opus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692941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传输模式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USB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103290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采访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nterview</a:t>
                      </a: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直播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ive streaming</a:t>
                      </a: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182538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0DD30FB-9615-4D69-A1BE-333315C137E2}"/>
              </a:ext>
            </a:extLst>
          </p:cNvPr>
          <p:cNvSpPr txBox="1"/>
          <p:nvPr/>
        </p:nvSpPr>
        <p:spPr>
          <a:xfrm>
            <a:off x="7522051" y="888775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12480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8DB981-88A4-4E05-BD48-AABE9E8C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0771D9-30B2-4769-98D0-32E4D3CB4FDA}"/>
              </a:ext>
            </a:extLst>
          </p:cNvPr>
          <p:cNvSpPr txBox="1">
            <a:spLocks/>
          </p:cNvSpPr>
          <p:nvPr/>
        </p:nvSpPr>
        <p:spPr>
          <a:xfrm>
            <a:off x="838200" y="446816"/>
            <a:ext cx="3098369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合作伙伴</a:t>
            </a:r>
            <a:endParaRPr lang="en-US" sz="2800" b="1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4C07EE-58FC-43EC-9D94-69F68AF4D752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B9B9E3EB-402C-4E1A-806F-19A0A7CF33A4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8840835-370B-4BCB-940A-AF200978F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10" y="1765723"/>
            <a:ext cx="2057073" cy="1535329"/>
          </a:xfrm>
          <a:prstGeom prst="rect">
            <a:avLst/>
          </a:prstGeom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267A378-6624-441F-8572-E8ABC9843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202" y="1767113"/>
            <a:ext cx="2057074" cy="1535329"/>
          </a:xfrm>
          <a:prstGeom prst="rect">
            <a:avLst/>
          </a:prstGeom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A0458E-A5DF-48AA-9B77-0F3A3191E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70" y="1701855"/>
            <a:ext cx="2057073" cy="1535328"/>
          </a:xfrm>
          <a:prstGeom prst="rect">
            <a:avLst/>
          </a:prstGeom>
          <a:ln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3B5DDC7-F40A-4A36-B7B7-604867B40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890" y="3822991"/>
            <a:ext cx="2013083" cy="1535329"/>
          </a:xfrm>
          <a:prstGeom prst="rect">
            <a:avLst/>
          </a:prstGeom>
          <a:ln>
            <a:noFill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F1DA599-E120-48E2-B249-8B4FD2CA5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69" y="3878085"/>
            <a:ext cx="2038059" cy="1535329"/>
          </a:xfrm>
          <a:prstGeom prst="rect">
            <a:avLst/>
          </a:prstGeom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EEA52D7-E809-414E-9ABE-F49CC86C0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69" y="1574667"/>
            <a:ext cx="2133085" cy="1535328"/>
          </a:xfrm>
          <a:prstGeom prst="rect">
            <a:avLst/>
          </a:prstGeom>
          <a:ln>
            <a:noFill/>
          </a:ln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F397C97-EE0C-4D70-BD9E-9132D7C5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6757" y="3822987"/>
            <a:ext cx="2057073" cy="1535333"/>
          </a:xfrm>
          <a:prstGeom prst="rect">
            <a:avLst/>
          </a:prstGeom>
          <a:ln>
            <a:noFill/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BF9A585-66E0-4966-AD35-77747C2765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198" y="1701855"/>
            <a:ext cx="2057073" cy="1535328"/>
          </a:xfrm>
          <a:prstGeom prst="rect">
            <a:avLst/>
          </a:prstGeom>
          <a:ln>
            <a:noFill/>
          </a:ln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5B106AD-7952-4EC7-8543-944010FB89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7018" y="3822986"/>
            <a:ext cx="2035447" cy="1535333"/>
          </a:xfrm>
          <a:prstGeom prst="rect">
            <a:avLst/>
          </a:prstGeom>
          <a:ln>
            <a:noFill/>
          </a:ln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35AE73A-5D92-407B-9294-AD5D52E31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1151" y="3822986"/>
            <a:ext cx="2057073" cy="1535333"/>
          </a:xfrm>
          <a:prstGeom prst="rect">
            <a:avLst/>
          </a:prstGeom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EBA2A5-75BB-4053-B19D-524AAC5A0446}"/>
              </a:ext>
            </a:extLst>
          </p:cNvPr>
          <p:cNvSpPr txBox="1"/>
          <p:nvPr/>
        </p:nvSpPr>
        <p:spPr>
          <a:xfrm>
            <a:off x="2518702" y="4042603"/>
            <a:ext cx="124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立讯精密</a:t>
            </a:r>
          </a:p>
        </p:txBody>
      </p:sp>
    </p:spTree>
    <p:extLst>
      <p:ext uri="{BB962C8B-B14F-4D97-AF65-F5344CB8AC3E}">
        <p14:creationId xmlns:p14="http://schemas.microsoft.com/office/powerpoint/2010/main" val="298979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4DCB70-1053-4F3E-940F-88A96DC4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65BBC7D-2B7D-4CBF-97C9-75238C388B8F}"/>
              </a:ext>
            </a:extLst>
          </p:cNvPr>
          <p:cNvSpPr/>
          <p:nvPr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rgbClr val="00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0" name="TextBox 76">
            <a:extLst>
              <a:ext uri="{FF2B5EF4-FFF2-40B4-BE49-F238E27FC236}">
                <a16:creationId xmlns:a16="http://schemas.microsoft.com/office/drawing/2014/main" id="{0117DC56-E05C-4506-96A5-B854D31E7D20}"/>
              </a:ext>
            </a:extLst>
          </p:cNvPr>
          <p:cNvSpPr txBox="1"/>
          <p:nvPr/>
        </p:nvSpPr>
        <p:spPr>
          <a:xfrm>
            <a:off x="3585374" y="2914825"/>
            <a:ext cx="502125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55016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52239A85-1664-45BD-A2BB-D624D558DBE0}"/>
              </a:ext>
            </a:extLst>
          </p:cNvPr>
          <p:cNvSpPr txBox="1"/>
          <p:nvPr/>
        </p:nvSpPr>
        <p:spPr>
          <a:xfrm>
            <a:off x="4421216" y="1219502"/>
            <a:ext cx="5769951" cy="1795684"/>
          </a:xfrm>
          <a:prstGeom prst="rect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会 社 名：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深圳市九音科技</a:t>
            </a:r>
            <a:r>
              <a:rPr lang="zh-CN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有限公司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/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住     所：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深圳市南山区科技园长虹科技大厦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設立時期：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2017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年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3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月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資 本 金：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1,928.6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万 </a:t>
            </a: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人民元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F3154F-B4A5-4308-90F1-35DEBD847937}"/>
              </a:ext>
            </a:extLst>
          </p:cNvPr>
          <p:cNvSpPr txBox="1"/>
          <p:nvPr/>
        </p:nvSpPr>
        <p:spPr>
          <a:xfrm>
            <a:off x="4421216" y="3258887"/>
            <a:ext cx="5769951" cy="1795684"/>
          </a:xfrm>
          <a:prstGeom prst="rect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会 社 名：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九音（南京）集成电路技术</a:t>
            </a:r>
            <a:r>
              <a:rPr lang="zh-CN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住     所： 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南京市浦口区科学城高新技术产业服务中心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設立時期：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資 本 金：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2,000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 </a:t>
            </a: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人民元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3C4A23-86D8-41CF-AA8D-5465B3259662}"/>
              </a:ext>
            </a:extLst>
          </p:cNvPr>
          <p:cNvSpPr/>
          <p:nvPr/>
        </p:nvSpPr>
        <p:spPr>
          <a:xfrm>
            <a:off x="40139" y="6318502"/>
            <a:ext cx="2160620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4909BA-815D-4106-B1BA-426F46AA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2A3C2C-E6B1-43E4-945C-94B15340E0DB}"/>
              </a:ext>
            </a:extLst>
          </p:cNvPr>
          <p:cNvSpPr txBox="1">
            <a:spLocks/>
          </p:cNvSpPr>
          <p:nvPr/>
        </p:nvSpPr>
        <p:spPr>
          <a:xfrm>
            <a:off x="838200" y="446816"/>
            <a:ext cx="4322736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公司简介</a:t>
            </a:r>
            <a:r>
              <a:rPr lang="ja-JP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ja-JP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Company Profile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DDE904-A80D-47FC-999F-D632DAC0E66C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2" descr="C:\Users\X240S\Pictures\科学城外观图片.jpg">
            <a:extLst>
              <a:ext uri="{FF2B5EF4-FFF2-40B4-BE49-F238E27FC236}">
                <a16:creationId xmlns:a16="http://schemas.microsoft.com/office/drawing/2014/main" id="{30143FEB-2731-49D4-9C69-4C53CCD7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7585" y="3258887"/>
            <a:ext cx="2456123" cy="1795684"/>
          </a:xfrm>
          <a:prstGeom prst="rect">
            <a:avLst/>
          </a:prstGeom>
          <a:noFill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1DB81F-7EB5-44F4-86BE-8077FABD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11" y="1152776"/>
            <a:ext cx="2456797" cy="186241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F6507051-E920-4F27-8FB4-C7F7B50512BF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D7AEA6-418B-40F9-AB13-AC94BE21CC5B}"/>
              </a:ext>
            </a:extLst>
          </p:cNvPr>
          <p:cNvSpPr txBox="1"/>
          <p:nvPr/>
        </p:nvSpPr>
        <p:spPr>
          <a:xfrm>
            <a:off x="5532548" y="1555749"/>
            <a:ext cx="281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SOUNDEC Technology Co., Ltd.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34BA51-B136-4E05-A0B1-1DFAD0A53DB5}"/>
              </a:ext>
            </a:extLst>
          </p:cNvPr>
          <p:cNvSpPr txBox="1"/>
          <p:nvPr/>
        </p:nvSpPr>
        <p:spPr>
          <a:xfrm>
            <a:off x="5607983" y="3575945"/>
            <a:ext cx="3941489" cy="3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SOUNDEC (Nanjing) IC Technology Co., Ltd.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CD2A1-34D8-4E0B-AD02-68AD680383FE}"/>
              </a:ext>
            </a:extLst>
          </p:cNvPr>
          <p:cNvSpPr txBox="1"/>
          <p:nvPr/>
        </p:nvSpPr>
        <p:spPr>
          <a:xfrm>
            <a:off x="1436910" y="5319882"/>
            <a:ext cx="2456123" cy="6406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66" hangingPunct="0"/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Partner</a:t>
            </a:r>
          </a:p>
        </p:txBody>
      </p:sp>
      <p:pic>
        <p:nvPicPr>
          <p:cNvPr id="22" name="timg.jpeg" descr="timg.jpeg">
            <a:extLst>
              <a:ext uri="{FF2B5EF4-FFF2-40B4-BE49-F238E27FC236}">
                <a16:creationId xmlns:a16="http://schemas.microsoft.com/office/drawing/2014/main" id="{4ACFC3CF-BB34-4F27-8068-BB777B189E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260" b="13724"/>
          <a:stretch>
            <a:fillRect/>
          </a:stretch>
        </p:blipFill>
        <p:spPr>
          <a:xfrm>
            <a:off x="5618828" y="5355678"/>
            <a:ext cx="1467034" cy="66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viewfile.png" descr="viewfile.png">
            <a:extLst>
              <a:ext uri="{FF2B5EF4-FFF2-40B4-BE49-F238E27FC236}">
                <a16:creationId xmlns:a16="http://schemas.microsoft.com/office/drawing/2014/main" id="{4F9DF5AD-991A-47CA-8F13-240083636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319" y="5355678"/>
            <a:ext cx="1485246" cy="569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timg.jpeg" descr="timg.jpeg">
            <a:extLst>
              <a:ext uri="{FF2B5EF4-FFF2-40B4-BE49-F238E27FC236}">
                <a16:creationId xmlns:a16="http://schemas.microsoft.com/office/drawing/2014/main" id="{B154B543-E1A0-43B8-A8F6-222A770AEAA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4930" y="5259696"/>
            <a:ext cx="1023943" cy="823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AB685C-5AE0-4CF4-9B03-183B14033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55" y="5279364"/>
            <a:ext cx="2173381" cy="8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6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36AD3-4FB0-40D7-9830-9100FC34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350" y="6356565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3</a:t>
            </a:fld>
            <a:endParaRPr lang="en-US" dirty="0">
              <a:latin typeface="Times" pitchFamily="2" charset="0"/>
            </a:endParaRP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47ABC62B-55AB-9C44-B9B4-7440F990F812}"/>
              </a:ext>
            </a:extLst>
          </p:cNvPr>
          <p:cNvSpPr txBox="1">
            <a:spLocks/>
          </p:cNvSpPr>
          <p:nvPr/>
        </p:nvSpPr>
        <p:spPr>
          <a:xfrm>
            <a:off x="838199" y="439441"/>
            <a:ext cx="10979727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音频入口形态呈现多样化态势，音频芯片应用场景越发广泛</a:t>
            </a:r>
          </a:p>
        </p:txBody>
      </p:sp>
      <p:sp>
        <p:nvSpPr>
          <p:cNvPr id="8" name="íṥḷïḍé">
            <a:extLst>
              <a:ext uri="{FF2B5EF4-FFF2-40B4-BE49-F238E27FC236}">
                <a16:creationId xmlns:a16="http://schemas.microsoft.com/office/drawing/2014/main" id="{6509BF87-EEDD-4C07-8A3A-C38FDD4073B5}"/>
              </a:ext>
            </a:extLst>
          </p:cNvPr>
          <p:cNvSpPr/>
          <p:nvPr/>
        </p:nvSpPr>
        <p:spPr bwMode="auto">
          <a:xfrm>
            <a:off x="2433767" y="3320294"/>
            <a:ext cx="1919843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年全球智能音箱、智能电视、机器人、智能穿戴等产品出货量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台以上</a:t>
            </a:r>
          </a:p>
        </p:txBody>
      </p:sp>
      <p:sp>
        <p:nvSpPr>
          <p:cNvPr id="9" name="ïšľîḑê">
            <a:extLst>
              <a:ext uri="{FF2B5EF4-FFF2-40B4-BE49-F238E27FC236}">
                <a16:creationId xmlns:a16="http://schemas.microsoft.com/office/drawing/2014/main" id="{FCB780B8-066E-41F8-8C70-A248BFDBED62}"/>
              </a:ext>
            </a:extLst>
          </p:cNvPr>
          <p:cNvSpPr/>
          <p:nvPr/>
        </p:nvSpPr>
        <p:spPr bwMode="auto">
          <a:xfrm>
            <a:off x="6422814" y="3260307"/>
            <a:ext cx="1460614" cy="60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年全球出货预测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13.8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台</a:t>
            </a:r>
          </a:p>
        </p:txBody>
      </p:sp>
      <p:sp>
        <p:nvSpPr>
          <p:cNvPr id="10" name="îŝlîdé">
            <a:extLst>
              <a:ext uri="{FF2B5EF4-FFF2-40B4-BE49-F238E27FC236}">
                <a16:creationId xmlns:a16="http://schemas.microsoft.com/office/drawing/2014/main" id="{778264AA-7EA7-4CA1-86D3-B6D6DD6257A4}"/>
              </a:ext>
            </a:extLst>
          </p:cNvPr>
          <p:cNvSpPr txBox="1"/>
          <p:nvPr/>
        </p:nvSpPr>
        <p:spPr bwMode="auto">
          <a:xfrm>
            <a:off x="5946889" y="2433750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智能手机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grpSp>
        <p:nvGrpSpPr>
          <p:cNvPr id="11" name="iŝľiḓé">
            <a:extLst>
              <a:ext uri="{FF2B5EF4-FFF2-40B4-BE49-F238E27FC236}">
                <a16:creationId xmlns:a16="http://schemas.microsoft.com/office/drawing/2014/main" id="{0723CA93-7D49-42AD-A122-E8280186AC25}"/>
              </a:ext>
            </a:extLst>
          </p:cNvPr>
          <p:cNvGrpSpPr/>
          <p:nvPr/>
        </p:nvGrpSpPr>
        <p:grpSpPr>
          <a:xfrm>
            <a:off x="2827506" y="1552301"/>
            <a:ext cx="641691" cy="764980"/>
            <a:chOff x="7500938" y="2982913"/>
            <a:chExt cx="685800" cy="81756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2" name="işļíďé">
              <a:extLst>
                <a:ext uri="{FF2B5EF4-FFF2-40B4-BE49-F238E27FC236}">
                  <a16:creationId xmlns:a16="http://schemas.microsoft.com/office/drawing/2014/main" id="{BAD0E67E-7E3E-4207-BAA8-6C5504F592D1}"/>
                </a:ext>
              </a:extLst>
            </p:cNvPr>
            <p:cNvSpPr/>
            <p:nvPr/>
          </p:nvSpPr>
          <p:spPr bwMode="auto">
            <a:xfrm>
              <a:off x="7500938" y="2982913"/>
              <a:ext cx="685800" cy="817562"/>
            </a:xfrm>
            <a:custGeom>
              <a:avLst/>
              <a:gdLst/>
              <a:ahLst/>
              <a:cxnLst>
                <a:cxn ang="0">
                  <a:pos x="148" y="190"/>
                </a:cxn>
                <a:cxn ang="0">
                  <a:pos x="107" y="190"/>
                </a:cxn>
                <a:cxn ang="0">
                  <a:pos x="107" y="178"/>
                </a:cxn>
                <a:cxn ang="0">
                  <a:pos x="180" y="90"/>
                </a:cxn>
                <a:cxn ang="0">
                  <a:pos x="126" y="7"/>
                </a:cxn>
                <a:cxn ang="0">
                  <a:pos x="126" y="8"/>
                </a:cxn>
                <a:cxn ang="0">
                  <a:pos x="90" y="0"/>
                </a:cxn>
                <a:cxn ang="0">
                  <a:pos x="54" y="8"/>
                </a:cxn>
                <a:cxn ang="0">
                  <a:pos x="54" y="7"/>
                </a:cxn>
                <a:cxn ang="0">
                  <a:pos x="0" y="90"/>
                </a:cxn>
                <a:cxn ang="0">
                  <a:pos x="73" y="178"/>
                </a:cxn>
                <a:cxn ang="0">
                  <a:pos x="73" y="190"/>
                </a:cxn>
                <a:cxn ang="0">
                  <a:pos x="32" y="190"/>
                </a:cxn>
                <a:cxn ang="0">
                  <a:pos x="23" y="198"/>
                </a:cxn>
                <a:cxn ang="0">
                  <a:pos x="23" y="215"/>
                </a:cxn>
                <a:cxn ang="0">
                  <a:pos x="156" y="215"/>
                </a:cxn>
                <a:cxn ang="0">
                  <a:pos x="156" y="198"/>
                </a:cxn>
                <a:cxn ang="0">
                  <a:pos x="148" y="190"/>
                </a:cxn>
                <a:cxn ang="0">
                  <a:pos x="120" y="14"/>
                </a:cxn>
                <a:cxn ang="0">
                  <a:pos x="90" y="26"/>
                </a:cxn>
                <a:cxn ang="0">
                  <a:pos x="60" y="14"/>
                </a:cxn>
                <a:cxn ang="0">
                  <a:pos x="90" y="8"/>
                </a:cxn>
                <a:cxn ang="0">
                  <a:pos x="120" y="14"/>
                </a:cxn>
                <a:cxn ang="0">
                  <a:pos x="46" y="90"/>
                </a:cxn>
                <a:cxn ang="0">
                  <a:pos x="90" y="46"/>
                </a:cxn>
                <a:cxn ang="0">
                  <a:pos x="134" y="90"/>
                </a:cxn>
                <a:cxn ang="0">
                  <a:pos x="90" y="134"/>
                </a:cxn>
                <a:cxn ang="0">
                  <a:pos x="46" y="90"/>
                </a:cxn>
                <a:cxn ang="0">
                  <a:pos x="46" y="90"/>
                </a:cxn>
                <a:cxn ang="0">
                  <a:pos x="46" y="90"/>
                </a:cxn>
              </a:cxnLst>
              <a:rect l="0" t="0" r="r" b="b"/>
              <a:pathLst>
                <a:path w="180" h="215">
                  <a:moveTo>
                    <a:pt x="148" y="190"/>
                  </a:moveTo>
                  <a:cubicBezTo>
                    <a:pt x="107" y="190"/>
                    <a:pt x="107" y="190"/>
                    <a:pt x="107" y="190"/>
                  </a:cubicBezTo>
                  <a:cubicBezTo>
                    <a:pt x="107" y="178"/>
                    <a:pt x="107" y="178"/>
                    <a:pt x="107" y="178"/>
                  </a:cubicBezTo>
                  <a:cubicBezTo>
                    <a:pt x="148" y="170"/>
                    <a:pt x="180" y="134"/>
                    <a:pt x="180" y="90"/>
                  </a:cubicBezTo>
                  <a:cubicBezTo>
                    <a:pt x="180" y="53"/>
                    <a:pt x="158" y="21"/>
                    <a:pt x="126" y="7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15" y="3"/>
                    <a:pt x="103" y="0"/>
                    <a:pt x="90" y="0"/>
                  </a:cubicBezTo>
                  <a:cubicBezTo>
                    <a:pt x="77" y="0"/>
                    <a:pt x="65" y="3"/>
                    <a:pt x="54" y="8"/>
                  </a:cubicBezTo>
                  <a:cubicBezTo>
                    <a:pt x="54" y="8"/>
                    <a:pt x="54" y="8"/>
                    <a:pt x="54" y="7"/>
                  </a:cubicBezTo>
                  <a:cubicBezTo>
                    <a:pt x="22" y="21"/>
                    <a:pt x="0" y="53"/>
                    <a:pt x="0" y="90"/>
                  </a:cubicBezTo>
                  <a:cubicBezTo>
                    <a:pt x="0" y="134"/>
                    <a:pt x="32" y="170"/>
                    <a:pt x="73" y="178"/>
                  </a:cubicBezTo>
                  <a:cubicBezTo>
                    <a:pt x="73" y="190"/>
                    <a:pt x="73" y="190"/>
                    <a:pt x="7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24" y="190"/>
                    <a:pt x="23" y="198"/>
                    <a:pt x="23" y="198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6" y="193"/>
                    <a:pt x="153" y="190"/>
                    <a:pt x="148" y="190"/>
                  </a:cubicBezTo>
                  <a:close/>
                  <a:moveTo>
                    <a:pt x="120" y="14"/>
                  </a:moveTo>
                  <a:cubicBezTo>
                    <a:pt x="112" y="21"/>
                    <a:pt x="101" y="26"/>
                    <a:pt x="90" y="26"/>
                  </a:cubicBezTo>
                  <a:cubicBezTo>
                    <a:pt x="78" y="26"/>
                    <a:pt x="68" y="21"/>
                    <a:pt x="60" y="14"/>
                  </a:cubicBezTo>
                  <a:cubicBezTo>
                    <a:pt x="69" y="10"/>
                    <a:pt x="79" y="8"/>
                    <a:pt x="90" y="8"/>
                  </a:cubicBezTo>
                  <a:cubicBezTo>
                    <a:pt x="100" y="8"/>
                    <a:pt x="111" y="10"/>
                    <a:pt x="120" y="14"/>
                  </a:cubicBezTo>
                  <a:close/>
                  <a:moveTo>
                    <a:pt x="46" y="90"/>
                  </a:moveTo>
                  <a:cubicBezTo>
                    <a:pt x="46" y="65"/>
                    <a:pt x="65" y="46"/>
                    <a:pt x="90" y="46"/>
                  </a:cubicBezTo>
                  <a:cubicBezTo>
                    <a:pt x="114" y="46"/>
                    <a:pt x="134" y="65"/>
                    <a:pt x="134" y="90"/>
                  </a:cubicBezTo>
                  <a:cubicBezTo>
                    <a:pt x="134" y="114"/>
                    <a:pt x="114" y="134"/>
                    <a:pt x="90" y="134"/>
                  </a:cubicBezTo>
                  <a:cubicBezTo>
                    <a:pt x="65" y="134"/>
                    <a:pt x="46" y="114"/>
                    <a:pt x="46" y="90"/>
                  </a:cubicBezTo>
                  <a:close/>
                  <a:moveTo>
                    <a:pt x="46" y="90"/>
                  </a:moveTo>
                  <a:cubicBezTo>
                    <a:pt x="46" y="90"/>
                    <a:pt x="46" y="90"/>
                    <a:pt x="46" y="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itchFamily="2" charset="0"/>
              </a:endParaRPr>
            </a:p>
          </p:txBody>
        </p:sp>
        <p:sp>
          <p:nvSpPr>
            <p:cNvPr id="13" name="ísļiḓe">
              <a:extLst>
                <a:ext uri="{FF2B5EF4-FFF2-40B4-BE49-F238E27FC236}">
                  <a16:creationId xmlns:a16="http://schemas.microsoft.com/office/drawing/2014/main" id="{A425C56B-B4FD-4E66-B3A2-3969C21C9FB2}"/>
                </a:ext>
              </a:extLst>
            </p:cNvPr>
            <p:cNvSpPr/>
            <p:nvPr/>
          </p:nvSpPr>
          <p:spPr bwMode="auto">
            <a:xfrm>
              <a:off x="7751763" y="3236913"/>
              <a:ext cx="179388" cy="1762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24" y="0"/>
                </a:cxn>
                <a:cxn ang="0">
                  <a:pos x="12" y="3"/>
                </a:cxn>
                <a:cxn ang="0">
                  <a:pos x="15" y="2"/>
                </a:cxn>
                <a:cxn ang="0">
                  <a:pos x="27" y="14"/>
                </a:cxn>
                <a:cxn ang="0">
                  <a:pos x="15" y="26"/>
                </a:cxn>
                <a:cxn ang="0">
                  <a:pos x="3" y="14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24" y="46"/>
                </a:cxn>
                <a:cxn ang="0">
                  <a:pos x="47" y="23"/>
                </a:cxn>
                <a:cxn ang="0">
                  <a:pos x="47" y="23"/>
                </a:cxn>
                <a:cxn ang="0">
                  <a:pos x="47" y="23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9" y="0"/>
                    <a:pt x="15" y="1"/>
                    <a:pt x="12" y="3"/>
                  </a:cubicBezTo>
                  <a:cubicBezTo>
                    <a:pt x="13" y="3"/>
                    <a:pt x="14" y="2"/>
                    <a:pt x="15" y="2"/>
                  </a:cubicBezTo>
                  <a:cubicBezTo>
                    <a:pt x="22" y="2"/>
                    <a:pt x="27" y="8"/>
                    <a:pt x="27" y="14"/>
                  </a:cubicBezTo>
                  <a:cubicBezTo>
                    <a:pt x="27" y="21"/>
                    <a:pt x="22" y="26"/>
                    <a:pt x="15" y="26"/>
                  </a:cubicBezTo>
                  <a:cubicBezTo>
                    <a:pt x="9" y="26"/>
                    <a:pt x="3" y="21"/>
                    <a:pt x="3" y="14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2" y="14"/>
                    <a:pt x="0" y="18"/>
                    <a:pt x="0" y="23"/>
                  </a:cubicBezTo>
                  <a:cubicBezTo>
                    <a:pt x="0" y="36"/>
                    <a:pt x="11" y="46"/>
                    <a:pt x="24" y="46"/>
                  </a:cubicBezTo>
                  <a:cubicBezTo>
                    <a:pt x="37" y="46"/>
                    <a:pt x="47" y="36"/>
                    <a:pt x="47" y="23"/>
                  </a:cubicBezTo>
                  <a:close/>
                  <a:moveTo>
                    <a:pt x="47" y="23"/>
                  </a:moveTo>
                  <a:cubicBezTo>
                    <a:pt x="47" y="23"/>
                    <a:pt x="47" y="23"/>
                    <a:pt x="47" y="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itchFamily="2" charset="0"/>
              </a:endParaRPr>
            </a:p>
          </p:txBody>
        </p:sp>
      </p:grpSp>
      <p:grpSp>
        <p:nvGrpSpPr>
          <p:cNvPr id="14" name="Group 19">
            <a:extLst>
              <a:ext uri="{FF2B5EF4-FFF2-40B4-BE49-F238E27FC236}">
                <a16:creationId xmlns:a16="http://schemas.microsoft.com/office/drawing/2014/main" id="{80D57296-99A5-42D3-96CD-7B86E38FD1A1}"/>
              </a:ext>
            </a:extLst>
          </p:cNvPr>
          <p:cNvGrpSpPr/>
          <p:nvPr/>
        </p:nvGrpSpPr>
        <p:grpSpPr>
          <a:xfrm>
            <a:off x="6699517" y="1519995"/>
            <a:ext cx="617629" cy="769659"/>
            <a:chOff x="4011225" y="2114029"/>
            <a:chExt cx="334341" cy="393421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5" name="Freeform 68">
              <a:extLst>
                <a:ext uri="{FF2B5EF4-FFF2-40B4-BE49-F238E27FC236}">
                  <a16:creationId xmlns:a16="http://schemas.microsoft.com/office/drawing/2014/main" id="{934DFE50-CEE3-4E87-8B29-74EC2D0D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1225" y="2114029"/>
              <a:ext cx="164722" cy="29949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6" name="Freeform 69">
              <a:extLst>
                <a:ext uri="{FF2B5EF4-FFF2-40B4-BE49-F238E27FC236}">
                  <a16:creationId xmlns:a16="http://schemas.microsoft.com/office/drawing/2014/main" id="{77C8A8A7-E58C-4466-A715-32F3A6EFE2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5853" y="2204505"/>
              <a:ext cx="169713" cy="29949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7" name="Freeform 70">
              <a:extLst>
                <a:ext uri="{FF2B5EF4-FFF2-40B4-BE49-F238E27FC236}">
                  <a16:creationId xmlns:a16="http://schemas.microsoft.com/office/drawing/2014/main" id="{3B05BEFF-A43F-4710-9748-6BF77D7F1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577" y="2125594"/>
              <a:ext cx="99831" cy="82362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8" name="Freeform 71">
              <a:extLst>
                <a:ext uri="{FF2B5EF4-FFF2-40B4-BE49-F238E27FC236}">
                  <a16:creationId xmlns:a16="http://schemas.microsoft.com/office/drawing/2014/main" id="{BEF52C3A-5EAC-4C69-8483-6CA833F4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399" y="2425088"/>
              <a:ext cx="82362" cy="82362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</p:grpSp>
      <p:pic>
        <p:nvPicPr>
          <p:cNvPr id="19" name="图形 18" descr="汽车">
            <a:extLst>
              <a:ext uri="{FF2B5EF4-FFF2-40B4-BE49-F238E27FC236}">
                <a16:creationId xmlns:a16="http://schemas.microsoft.com/office/drawing/2014/main" id="{4484B61E-D46D-49F6-BDD4-8ECD8C338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4778" y="1442631"/>
            <a:ext cx="1056334" cy="1056334"/>
          </a:xfrm>
          <a:prstGeom prst="rect">
            <a:avLst/>
          </a:prstGeom>
        </p:spPr>
      </p:pic>
      <p:sp>
        <p:nvSpPr>
          <p:cNvPr id="20" name="iṧ1ïdé">
            <a:extLst>
              <a:ext uri="{FF2B5EF4-FFF2-40B4-BE49-F238E27FC236}">
                <a16:creationId xmlns:a16="http://schemas.microsoft.com/office/drawing/2014/main" id="{F4E959EC-1C7C-43E0-858C-8EE8A0208735}"/>
              </a:ext>
            </a:extLst>
          </p:cNvPr>
          <p:cNvSpPr/>
          <p:nvPr/>
        </p:nvSpPr>
        <p:spPr bwMode="auto">
          <a:xfrm>
            <a:off x="7936983" y="3261564"/>
            <a:ext cx="1510950" cy="6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年全球出货约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8,000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万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辆</a:t>
            </a:r>
          </a:p>
        </p:txBody>
      </p:sp>
      <p:sp>
        <p:nvSpPr>
          <p:cNvPr id="21" name="ïŝļiḓê">
            <a:extLst>
              <a:ext uri="{FF2B5EF4-FFF2-40B4-BE49-F238E27FC236}">
                <a16:creationId xmlns:a16="http://schemas.microsoft.com/office/drawing/2014/main" id="{38519853-DC04-4B6E-BBFD-1972E6E1B4AF}"/>
              </a:ext>
            </a:extLst>
          </p:cNvPr>
          <p:cNvSpPr txBox="1"/>
          <p:nvPr/>
        </p:nvSpPr>
        <p:spPr bwMode="auto">
          <a:xfrm>
            <a:off x="7547882" y="2433202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汽车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22" name="ïṧľîḑe">
            <a:extLst>
              <a:ext uri="{FF2B5EF4-FFF2-40B4-BE49-F238E27FC236}">
                <a16:creationId xmlns:a16="http://schemas.microsoft.com/office/drawing/2014/main" id="{492D09EF-86BC-46DE-9E2C-8D88CE03A661}"/>
              </a:ext>
            </a:extLst>
          </p:cNvPr>
          <p:cNvSpPr/>
          <p:nvPr/>
        </p:nvSpPr>
        <p:spPr bwMode="auto">
          <a:xfrm>
            <a:off x="9601177" y="3261564"/>
            <a:ext cx="1971921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23" name="ïsļïďè">
            <a:extLst>
              <a:ext uri="{FF2B5EF4-FFF2-40B4-BE49-F238E27FC236}">
                <a16:creationId xmlns:a16="http://schemas.microsoft.com/office/drawing/2014/main" id="{38420D62-601F-44A1-9FEE-1117C6AAD815}"/>
              </a:ext>
            </a:extLst>
          </p:cNvPr>
          <p:cNvSpPr txBox="1"/>
          <p:nvPr/>
        </p:nvSpPr>
        <p:spPr bwMode="auto">
          <a:xfrm>
            <a:off x="9447933" y="2433750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特种行业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EBC7F6C-089A-481E-BA5D-3C08CDBEB225}"/>
              </a:ext>
            </a:extLst>
          </p:cNvPr>
          <p:cNvSpPr/>
          <p:nvPr/>
        </p:nvSpPr>
        <p:spPr>
          <a:xfrm>
            <a:off x="2200318" y="3112023"/>
            <a:ext cx="9454727" cy="1271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5" name="图形 54" descr="耳机">
            <a:extLst>
              <a:ext uri="{FF2B5EF4-FFF2-40B4-BE49-F238E27FC236}">
                <a16:creationId xmlns:a16="http://schemas.microsoft.com/office/drawing/2014/main" id="{27795900-9495-446D-9F32-40FE39EDD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3515" y="1438559"/>
            <a:ext cx="974722" cy="974722"/>
          </a:xfrm>
          <a:prstGeom prst="rect">
            <a:avLst/>
          </a:prstGeom>
        </p:spPr>
      </p:pic>
      <p:sp>
        <p:nvSpPr>
          <p:cNvPr id="56" name="íSlîḓé">
            <a:extLst>
              <a:ext uri="{FF2B5EF4-FFF2-40B4-BE49-F238E27FC236}">
                <a16:creationId xmlns:a16="http://schemas.microsoft.com/office/drawing/2014/main" id="{DDDD4933-120A-4385-8C21-BAD4ACD1230A}"/>
              </a:ext>
            </a:extLst>
          </p:cNvPr>
          <p:cNvSpPr txBox="1"/>
          <p:nvPr/>
        </p:nvSpPr>
        <p:spPr bwMode="auto">
          <a:xfrm>
            <a:off x="4412570" y="2497003"/>
            <a:ext cx="1328453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耳机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7" name="íSlîḓé">
            <a:extLst>
              <a:ext uri="{FF2B5EF4-FFF2-40B4-BE49-F238E27FC236}">
                <a16:creationId xmlns:a16="http://schemas.microsoft.com/office/drawing/2014/main" id="{EF647561-B03F-47BE-80F4-C1CBD2F1A0AA}"/>
              </a:ext>
            </a:extLst>
          </p:cNvPr>
          <p:cNvSpPr txBox="1"/>
          <p:nvPr/>
        </p:nvSpPr>
        <p:spPr bwMode="auto">
          <a:xfrm>
            <a:off x="2479187" y="2483769"/>
            <a:ext cx="1328453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智能家居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343AE2C-1EF3-4001-86E5-9E6A39315FB6}"/>
              </a:ext>
            </a:extLst>
          </p:cNvPr>
          <p:cNvSpPr/>
          <p:nvPr/>
        </p:nvSpPr>
        <p:spPr>
          <a:xfrm>
            <a:off x="4453037" y="3315182"/>
            <a:ext cx="19198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年全球耳机出货近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条，其中有线耳机超过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6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条；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TWS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耳机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3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台以上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08D7E828-9859-4ED1-B339-5DCB69694F24}"/>
              </a:ext>
            </a:extLst>
          </p:cNvPr>
          <p:cNvSpPr/>
          <p:nvPr/>
        </p:nvSpPr>
        <p:spPr>
          <a:xfrm rot="10800000">
            <a:off x="5951928" y="4642830"/>
            <a:ext cx="303907" cy="131052"/>
          </a:xfrm>
          <a:prstGeom prst="triangle">
            <a:avLst>
              <a:gd name="adj" fmla="val 5000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819DB5F-6E64-4F20-B385-3476D4581E2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996" y="2329606"/>
            <a:ext cx="647880" cy="624061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A46AFE09-6BAA-49E1-A6E4-663D68DC9707}"/>
              </a:ext>
            </a:extLst>
          </p:cNvPr>
          <p:cNvSpPr txBox="1"/>
          <p:nvPr/>
        </p:nvSpPr>
        <p:spPr>
          <a:xfrm>
            <a:off x="300267" y="3068312"/>
            <a:ext cx="1437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/>
              <a:t>音频处理芯片</a:t>
            </a:r>
          </a:p>
        </p:txBody>
      </p:sp>
      <p:sp>
        <p:nvSpPr>
          <p:cNvPr id="63" name="三角形 16">
            <a:extLst>
              <a:ext uri="{FF2B5EF4-FFF2-40B4-BE49-F238E27FC236}">
                <a16:creationId xmlns:a16="http://schemas.microsoft.com/office/drawing/2014/main" id="{BDE27148-8618-4B2A-A0F2-A31A3D84F1BF}"/>
              </a:ext>
            </a:extLst>
          </p:cNvPr>
          <p:cNvSpPr/>
          <p:nvPr/>
        </p:nvSpPr>
        <p:spPr>
          <a:xfrm rot="5400000" flipH="1">
            <a:off x="1069117" y="2818643"/>
            <a:ext cx="1659915" cy="180032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" pitchFamily="2" charset="0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8846262-0F29-4750-94D4-F2EFE6B7DB44}"/>
              </a:ext>
            </a:extLst>
          </p:cNvPr>
          <p:cNvCxnSpPr>
            <a:cxnSpLocks/>
          </p:cNvCxnSpPr>
          <p:nvPr/>
        </p:nvCxnSpPr>
        <p:spPr>
          <a:xfrm>
            <a:off x="1135657" y="4628851"/>
            <a:ext cx="10531365" cy="27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547BE87-8005-1542-A3D6-06AB89FA22B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5091" l="9607" r="897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465" y="1286798"/>
            <a:ext cx="983237" cy="118074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3474E39-1C4A-4F78-AE8E-A60CD1E6DDF5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8E96137E-98C0-4830-A0CA-4C4BABECE872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4C90D3B-F4FB-4190-B664-E7A7BE3D5758}"/>
              </a:ext>
            </a:extLst>
          </p:cNvPr>
          <p:cNvSpPr txBox="1"/>
          <p:nvPr/>
        </p:nvSpPr>
        <p:spPr>
          <a:xfrm>
            <a:off x="1961001" y="5176842"/>
            <a:ext cx="9613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sym typeface="Arial" panose="020B0604020202020204" pitchFamily="34" charset="0"/>
              </a:rPr>
              <a:t>九音科技提供人机交互场景下全方位音频信号处理解决方案</a:t>
            </a:r>
          </a:p>
        </p:txBody>
      </p:sp>
    </p:spTree>
    <p:extLst>
      <p:ext uri="{BB962C8B-B14F-4D97-AF65-F5344CB8AC3E}">
        <p14:creationId xmlns:p14="http://schemas.microsoft.com/office/powerpoint/2010/main" val="313583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4</a:t>
            </a:fld>
            <a:endParaRPr lang="en-US">
              <a:latin typeface="Times" pitchFamily="2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2015C0-D4E1-49E0-868D-C0DB30131629}"/>
              </a:ext>
            </a:extLst>
          </p:cNvPr>
          <p:cNvGrpSpPr/>
          <p:nvPr/>
        </p:nvGrpSpPr>
        <p:grpSpPr>
          <a:xfrm>
            <a:off x="668399" y="1421997"/>
            <a:ext cx="11267254" cy="4704029"/>
            <a:chOff x="559559" y="1258028"/>
            <a:chExt cx="11267254" cy="4276899"/>
          </a:xfrm>
        </p:grpSpPr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4703DB61-4BE3-43B7-B78E-2FA5F1BBC0D0}"/>
                </a:ext>
              </a:extLst>
            </p:cNvPr>
            <p:cNvCxnSpPr>
              <a:cxnSpLocks/>
            </p:cNvCxnSpPr>
            <p:nvPr/>
          </p:nvCxnSpPr>
          <p:spPr>
            <a:xfrm>
              <a:off x="559559" y="3452883"/>
              <a:ext cx="10855201" cy="0"/>
            </a:xfrm>
            <a:prstGeom prst="line">
              <a:avLst/>
            </a:prstGeom>
            <a:ln w="3175"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43">
              <a:extLst>
                <a:ext uri="{FF2B5EF4-FFF2-40B4-BE49-F238E27FC236}">
                  <a16:creationId xmlns:a16="http://schemas.microsoft.com/office/drawing/2014/main" id="{31DE504D-4AEE-42E8-9963-4124CD2C4902}"/>
                </a:ext>
              </a:extLst>
            </p:cNvPr>
            <p:cNvCxnSpPr>
              <a:cxnSpLocks/>
            </p:cNvCxnSpPr>
            <p:nvPr/>
          </p:nvCxnSpPr>
          <p:spPr>
            <a:xfrm>
              <a:off x="5987514" y="1444707"/>
              <a:ext cx="0" cy="4090220"/>
            </a:xfrm>
            <a:prstGeom prst="line">
              <a:avLst/>
            </a:prstGeom>
            <a:ln w="3175"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íŝļíḓe">
              <a:extLst>
                <a:ext uri="{FF2B5EF4-FFF2-40B4-BE49-F238E27FC236}">
                  <a16:creationId xmlns:a16="http://schemas.microsoft.com/office/drawing/2014/main" id="{0E883D59-5C9B-4044-AFD1-C28D88A87C4B}"/>
                </a:ext>
              </a:extLst>
            </p:cNvPr>
            <p:cNvSpPr/>
            <p:nvPr/>
          </p:nvSpPr>
          <p:spPr bwMode="auto">
            <a:xfrm>
              <a:off x="729841" y="1258028"/>
              <a:ext cx="3717825" cy="39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ja-JP" b="1" dirty="0">
                  <a:solidFill>
                    <a:srgbClr val="FF0000"/>
                  </a:solidFill>
                  <a:latin typeface="Times" pitchFamily="2" charset="0"/>
                </a:rPr>
                <a:t>EVC</a:t>
              </a:r>
              <a:r>
                <a:rPr lang="ja-JP" altLang="en-US" b="1" dirty="0">
                  <a:solidFill>
                    <a:srgbClr val="FF0000"/>
                  </a:solidFill>
                  <a:latin typeface="Times" pitchFamily="2" charset="0"/>
                </a:rPr>
                <a:t>（</a:t>
              </a:r>
              <a:r>
                <a:rPr lang="en-US" altLang="ja-JP" b="1" dirty="0">
                  <a:solidFill>
                    <a:srgbClr val="FF0000"/>
                  </a:solidFill>
                  <a:latin typeface="Times" pitchFamily="2" charset="0"/>
                </a:rPr>
                <a:t>Ear canal Voice Capture</a:t>
              </a:r>
              <a:r>
                <a:rPr lang="ja-JP" altLang="en-US" b="1" dirty="0">
                  <a:solidFill>
                    <a:srgbClr val="FF0000"/>
                  </a:solidFill>
                  <a:latin typeface="Times" pitchFamily="2" charset="0"/>
                </a:rPr>
                <a:t>）</a:t>
              </a:r>
              <a:endParaRPr lang="en-US" altLang="ja-JP" b="1" dirty="0">
                <a:solidFill>
                  <a:srgbClr val="FF0000"/>
                </a:solidFill>
                <a:latin typeface="Times" pitchFamily="2" charset="0"/>
              </a:endParaRPr>
            </a:p>
          </p:txBody>
        </p:sp>
        <p:sp>
          <p:nvSpPr>
            <p:cNvPr id="19" name="işḻïḓé">
              <a:extLst>
                <a:ext uri="{FF2B5EF4-FFF2-40B4-BE49-F238E27FC236}">
                  <a16:creationId xmlns:a16="http://schemas.microsoft.com/office/drawing/2014/main" id="{1A491717-2D92-437B-BF3A-047C90E96D8D}"/>
                </a:ext>
              </a:extLst>
            </p:cNvPr>
            <p:cNvSpPr/>
            <p:nvPr/>
          </p:nvSpPr>
          <p:spPr bwMode="auto">
            <a:xfrm>
              <a:off x="638653" y="4539394"/>
              <a:ext cx="5186357" cy="753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入耳检测 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In-ear detection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呼吸及心跳检测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 Breathing &amp; heartbeat detection</a:t>
              </a:r>
              <a:endPara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21" name="í$ľïḑè">
              <a:extLst>
                <a:ext uri="{FF2B5EF4-FFF2-40B4-BE49-F238E27FC236}">
                  <a16:creationId xmlns:a16="http://schemas.microsoft.com/office/drawing/2014/main" id="{BA51833E-F7D6-4070-98FA-3E4C05A099CA}"/>
                </a:ext>
              </a:extLst>
            </p:cNvPr>
            <p:cNvSpPr/>
            <p:nvPr/>
          </p:nvSpPr>
          <p:spPr bwMode="auto">
            <a:xfrm>
              <a:off x="8591584" y="3612432"/>
              <a:ext cx="3235229" cy="1888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音色还原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 Timbre correction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低音增强 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Bass Boost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动态均衡 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Dynamic EQ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空间音频 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Spatial Audio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响度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 Loudness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23" name="í$ľïḑè">
              <a:extLst>
                <a:ext uri="{FF2B5EF4-FFF2-40B4-BE49-F238E27FC236}">
                  <a16:creationId xmlns:a16="http://schemas.microsoft.com/office/drawing/2014/main" id="{33BB3762-E3E6-41F8-B088-17FDD7110369}"/>
                </a:ext>
              </a:extLst>
            </p:cNvPr>
            <p:cNvSpPr/>
            <p:nvPr/>
          </p:nvSpPr>
          <p:spPr bwMode="auto">
            <a:xfrm>
              <a:off x="9444636" y="4785456"/>
              <a:ext cx="1152688" cy="58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24" name="ïṣlidè">
              <a:extLst>
                <a:ext uri="{FF2B5EF4-FFF2-40B4-BE49-F238E27FC236}">
                  <a16:creationId xmlns:a16="http://schemas.microsoft.com/office/drawing/2014/main" id="{C511D6CE-C97F-48EE-826C-B8357B5E6E35}"/>
                </a:ext>
              </a:extLst>
            </p:cNvPr>
            <p:cNvSpPr/>
            <p:nvPr/>
          </p:nvSpPr>
          <p:spPr bwMode="auto">
            <a:xfrm>
              <a:off x="8595718" y="1264592"/>
              <a:ext cx="2160627" cy="1418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Echo Cancellation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Beam</a:t>
              </a:r>
              <a:r>
                <a:rPr lang="ja-JP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 </a:t>
              </a: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Forming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E</a:t>
              </a: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N</a:t>
              </a: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C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ja-JP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AGC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…</a:t>
              </a:r>
            </a:p>
          </p:txBody>
        </p:sp>
        <p:sp>
          <p:nvSpPr>
            <p:cNvPr id="26" name="圆角矩形 69">
              <a:extLst>
                <a:ext uri="{FF2B5EF4-FFF2-40B4-BE49-F238E27FC236}">
                  <a16:creationId xmlns:a16="http://schemas.microsoft.com/office/drawing/2014/main" id="{2E2BBDA3-369F-40A8-B10D-5EBB94989BF0}"/>
                </a:ext>
              </a:extLst>
            </p:cNvPr>
            <p:cNvSpPr/>
            <p:nvPr/>
          </p:nvSpPr>
          <p:spPr>
            <a:xfrm>
              <a:off x="3779204" y="2097146"/>
              <a:ext cx="4447616" cy="2688305"/>
            </a:xfrm>
            <a:prstGeom prst="roundRect">
              <a:avLst/>
            </a:prstGeom>
            <a:solidFill>
              <a:srgbClr val="F2F2F2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独家耳道拾音方式</a:t>
              </a:r>
              <a:endParaRPr lang="en-US" altLang="zh-CN" b="1" dirty="0">
                <a:solidFill>
                  <a:schemeClr val="tx1">
                    <a:lumMod val="75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+mn-ea"/>
                </a:rPr>
                <a:t>实现独特功能</a:t>
              </a:r>
              <a:endParaRPr lang="en-US" altLang="zh-CN" b="1" dirty="0">
                <a:solidFill>
                  <a:schemeClr val="tx1">
                    <a:lumMod val="75000"/>
                  </a:schemeClr>
                </a:solidFill>
                <a:latin typeface="+mn-ea"/>
              </a:endParaRPr>
            </a:p>
            <a:p>
              <a:pPr algn="ctr"/>
              <a:endParaRPr lang="en-US" altLang="zh-CN" sz="1600" b="1" dirty="0">
                <a:solidFill>
                  <a:srgbClr val="C00000"/>
                </a:solidFill>
                <a:latin typeface="+mn-ea"/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  <a:latin typeface="+mn-ea"/>
                </a:rPr>
                <a:t>强噪音环境清晰通话</a:t>
              </a: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即使处于</a:t>
              </a:r>
              <a:r>
                <a:rPr lang="en-US" altLang="zh-CN" sz="1400" dirty="0">
                  <a:solidFill>
                    <a:schemeClr val="tx1"/>
                  </a:solidFill>
                  <a:latin typeface="+mn-ea"/>
                </a:rPr>
                <a:t>100</a:t>
              </a:r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dB的噪音环境中</a:t>
              </a:r>
              <a:endParaRPr lang="en-US" altLang="ja-JP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也可以实现无障碍的清晰通话</a:t>
              </a:r>
              <a:endParaRPr lang="en-US" altLang="zh-CN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endParaRPr lang="zh-CN" altLang="en-US" sz="1400" dirty="0">
                <a:latin typeface="+mn-ea"/>
              </a:endParaRPr>
            </a:p>
            <a:p>
              <a:pPr algn="ctr"/>
              <a:r>
                <a:rPr lang="zh-CN" altLang="en-US" sz="1800" b="1" dirty="0">
                  <a:solidFill>
                    <a:schemeClr val="accent1"/>
                  </a:solidFill>
                  <a:latin typeface="+mn-ea"/>
                </a:rPr>
                <a:t>“类腹语”音频拾取，全球独家</a:t>
              </a:r>
              <a:endParaRPr lang="en-US" altLang="zh-CN" sz="1800" b="1" dirty="0">
                <a:solidFill>
                  <a:schemeClr val="accent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普通环境中，可实现不引人注意的</a:t>
              </a:r>
              <a:endParaRPr lang="en-US" altLang="zh-CN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喃喃细语般的“私密”通话</a:t>
              </a:r>
              <a:endParaRPr lang="en-US" altLang="zh-CN" sz="1400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+mn-ea"/>
                </a:rPr>
                <a:t>（特别适合特警、警卫人员等特殊用途）</a:t>
              </a:r>
            </a:p>
          </p:txBody>
        </p:sp>
        <p:sp>
          <p:nvSpPr>
            <p:cNvPr id="27" name="visualization-of-data_30567">
              <a:extLst>
                <a:ext uri="{FF2B5EF4-FFF2-40B4-BE49-F238E27FC236}">
                  <a16:creationId xmlns:a16="http://schemas.microsoft.com/office/drawing/2014/main" id="{1EA8A70A-22ED-40F8-A11E-35F54F0EF4DD}"/>
                </a:ext>
              </a:extLst>
            </p:cNvPr>
            <p:cNvSpPr/>
            <p:nvPr/>
          </p:nvSpPr>
          <p:spPr>
            <a:xfrm rot="10800000">
              <a:off x="8063236" y="4808621"/>
              <a:ext cx="337995" cy="404138"/>
            </a:xfrm>
            <a:custGeom>
              <a:avLst/>
              <a:gdLst>
                <a:gd name="connsiteX0" fmla="*/ 411132 w 556338"/>
                <a:gd name="connsiteY0" fmla="*/ 393402 h 603828"/>
                <a:gd name="connsiteX1" fmla="*/ 435343 w 556338"/>
                <a:gd name="connsiteY1" fmla="*/ 393402 h 603828"/>
                <a:gd name="connsiteX2" fmla="*/ 444704 w 556338"/>
                <a:gd name="connsiteY2" fmla="*/ 403071 h 603828"/>
                <a:gd name="connsiteX3" fmla="*/ 444704 w 556338"/>
                <a:gd name="connsiteY3" fmla="*/ 427242 h 603828"/>
                <a:gd name="connsiteX4" fmla="*/ 435343 w 556338"/>
                <a:gd name="connsiteY4" fmla="*/ 436588 h 603828"/>
                <a:gd name="connsiteX5" fmla="*/ 411132 w 556338"/>
                <a:gd name="connsiteY5" fmla="*/ 436588 h 603828"/>
                <a:gd name="connsiteX6" fmla="*/ 401447 w 556338"/>
                <a:gd name="connsiteY6" fmla="*/ 427242 h 603828"/>
                <a:gd name="connsiteX7" fmla="*/ 401447 w 556338"/>
                <a:gd name="connsiteY7" fmla="*/ 403071 h 603828"/>
                <a:gd name="connsiteX8" fmla="*/ 411132 w 556338"/>
                <a:gd name="connsiteY8" fmla="*/ 393402 h 603828"/>
                <a:gd name="connsiteX9" fmla="*/ 270732 w 556338"/>
                <a:gd name="connsiteY9" fmla="*/ 393402 h 603828"/>
                <a:gd name="connsiteX10" fmla="*/ 321734 w 556338"/>
                <a:gd name="connsiteY10" fmla="*/ 393402 h 603828"/>
                <a:gd name="connsiteX11" fmla="*/ 341748 w 556338"/>
                <a:gd name="connsiteY11" fmla="*/ 413393 h 603828"/>
                <a:gd name="connsiteX12" fmla="*/ 341748 w 556338"/>
                <a:gd name="connsiteY12" fmla="*/ 464339 h 603828"/>
                <a:gd name="connsiteX13" fmla="*/ 321734 w 556338"/>
                <a:gd name="connsiteY13" fmla="*/ 484008 h 603828"/>
                <a:gd name="connsiteX14" fmla="*/ 270732 w 556338"/>
                <a:gd name="connsiteY14" fmla="*/ 484008 h 603828"/>
                <a:gd name="connsiteX15" fmla="*/ 250719 w 556338"/>
                <a:gd name="connsiteY15" fmla="*/ 464339 h 603828"/>
                <a:gd name="connsiteX16" fmla="*/ 250719 w 556338"/>
                <a:gd name="connsiteY16" fmla="*/ 413393 h 603828"/>
                <a:gd name="connsiteX17" fmla="*/ 270732 w 556338"/>
                <a:gd name="connsiteY17" fmla="*/ 393402 h 603828"/>
                <a:gd name="connsiteX18" fmla="*/ 468204 w 556338"/>
                <a:gd name="connsiteY18" fmla="*/ 301949 h 603828"/>
                <a:gd name="connsiteX19" fmla="*/ 496920 w 556338"/>
                <a:gd name="connsiteY19" fmla="*/ 301949 h 603828"/>
                <a:gd name="connsiteX20" fmla="*/ 508212 w 556338"/>
                <a:gd name="connsiteY20" fmla="*/ 313226 h 603828"/>
                <a:gd name="connsiteX21" fmla="*/ 508212 w 556338"/>
                <a:gd name="connsiteY21" fmla="*/ 341902 h 603828"/>
                <a:gd name="connsiteX22" fmla="*/ 496920 w 556338"/>
                <a:gd name="connsiteY22" fmla="*/ 353179 h 603828"/>
                <a:gd name="connsiteX23" fmla="*/ 468204 w 556338"/>
                <a:gd name="connsiteY23" fmla="*/ 353179 h 603828"/>
                <a:gd name="connsiteX24" fmla="*/ 456911 w 556338"/>
                <a:gd name="connsiteY24" fmla="*/ 341902 h 603828"/>
                <a:gd name="connsiteX25" fmla="*/ 456911 w 556338"/>
                <a:gd name="connsiteY25" fmla="*/ 313226 h 603828"/>
                <a:gd name="connsiteX26" fmla="*/ 468204 w 556338"/>
                <a:gd name="connsiteY26" fmla="*/ 301949 h 603828"/>
                <a:gd name="connsiteX27" fmla="*/ 323967 w 556338"/>
                <a:gd name="connsiteY27" fmla="*/ 263915 h 603828"/>
                <a:gd name="connsiteX28" fmla="*/ 385286 w 556338"/>
                <a:gd name="connsiteY28" fmla="*/ 263915 h 603828"/>
                <a:gd name="connsiteX29" fmla="*/ 409491 w 556338"/>
                <a:gd name="connsiteY29" fmla="*/ 287751 h 603828"/>
                <a:gd name="connsiteX30" fmla="*/ 409491 w 556338"/>
                <a:gd name="connsiteY30" fmla="*/ 349274 h 603828"/>
                <a:gd name="connsiteX31" fmla="*/ 385286 w 556338"/>
                <a:gd name="connsiteY31" fmla="*/ 373432 h 603828"/>
                <a:gd name="connsiteX32" fmla="*/ 323967 w 556338"/>
                <a:gd name="connsiteY32" fmla="*/ 373432 h 603828"/>
                <a:gd name="connsiteX33" fmla="*/ 299762 w 556338"/>
                <a:gd name="connsiteY33" fmla="*/ 349274 h 603828"/>
                <a:gd name="connsiteX34" fmla="*/ 299762 w 556338"/>
                <a:gd name="connsiteY34" fmla="*/ 287751 h 603828"/>
                <a:gd name="connsiteX35" fmla="*/ 323967 w 556338"/>
                <a:gd name="connsiteY35" fmla="*/ 263915 h 603828"/>
                <a:gd name="connsiteX36" fmla="*/ 153958 w 556338"/>
                <a:gd name="connsiteY36" fmla="*/ 197230 h 603828"/>
                <a:gd name="connsiteX37" fmla="*/ 195905 w 556338"/>
                <a:gd name="connsiteY37" fmla="*/ 197230 h 603828"/>
                <a:gd name="connsiteX38" fmla="*/ 212684 w 556338"/>
                <a:gd name="connsiteY38" fmla="*/ 213664 h 603828"/>
                <a:gd name="connsiteX39" fmla="*/ 212684 w 556338"/>
                <a:gd name="connsiteY39" fmla="*/ 255878 h 603828"/>
                <a:gd name="connsiteX40" fmla="*/ 195905 w 556338"/>
                <a:gd name="connsiteY40" fmla="*/ 272312 h 603828"/>
                <a:gd name="connsiteX41" fmla="*/ 153958 w 556338"/>
                <a:gd name="connsiteY41" fmla="*/ 272312 h 603828"/>
                <a:gd name="connsiteX42" fmla="*/ 137179 w 556338"/>
                <a:gd name="connsiteY42" fmla="*/ 255878 h 603828"/>
                <a:gd name="connsiteX43" fmla="*/ 137179 w 556338"/>
                <a:gd name="connsiteY43" fmla="*/ 213664 h 603828"/>
                <a:gd name="connsiteX44" fmla="*/ 153958 w 556338"/>
                <a:gd name="connsiteY44" fmla="*/ 197230 h 603828"/>
                <a:gd name="connsiteX45" fmla="*/ 283992 w 556338"/>
                <a:gd name="connsiteY45" fmla="*/ 132733 h 603828"/>
                <a:gd name="connsiteX46" fmla="*/ 334655 w 556338"/>
                <a:gd name="connsiteY46" fmla="*/ 132733 h 603828"/>
                <a:gd name="connsiteX47" fmla="*/ 354662 w 556338"/>
                <a:gd name="connsiteY47" fmla="*/ 152709 h 603828"/>
                <a:gd name="connsiteX48" fmla="*/ 354662 w 556338"/>
                <a:gd name="connsiteY48" fmla="*/ 203292 h 603828"/>
                <a:gd name="connsiteX49" fmla="*/ 334655 w 556338"/>
                <a:gd name="connsiteY49" fmla="*/ 223268 h 603828"/>
                <a:gd name="connsiteX50" fmla="*/ 283992 w 556338"/>
                <a:gd name="connsiteY50" fmla="*/ 223268 h 603828"/>
                <a:gd name="connsiteX51" fmla="*/ 263985 w 556338"/>
                <a:gd name="connsiteY51" fmla="*/ 203292 h 603828"/>
                <a:gd name="connsiteX52" fmla="*/ 263985 w 556338"/>
                <a:gd name="connsiteY52" fmla="*/ 152709 h 603828"/>
                <a:gd name="connsiteX53" fmla="*/ 283992 w 556338"/>
                <a:gd name="connsiteY53" fmla="*/ 132733 h 603828"/>
                <a:gd name="connsiteX54" fmla="*/ 441451 w 556338"/>
                <a:gd name="connsiteY54" fmla="*/ 116645 h 603828"/>
                <a:gd name="connsiteX55" fmla="*/ 523744 w 556338"/>
                <a:gd name="connsiteY55" fmla="*/ 116645 h 603828"/>
                <a:gd name="connsiteX56" fmla="*/ 556338 w 556338"/>
                <a:gd name="connsiteY56" fmla="*/ 148870 h 603828"/>
                <a:gd name="connsiteX57" fmla="*/ 556338 w 556338"/>
                <a:gd name="connsiteY57" fmla="*/ 231367 h 603828"/>
                <a:gd name="connsiteX58" fmla="*/ 523744 w 556338"/>
                <a:gd name="connsiteY58" fmla="*/ 263915 h 603828"/>
                <a:gd name="connsiteX59" fmla="*/ 441451 w 556338"/>
                <a:gd name="connsiteY59" fmla="*/ 263915 h 603828"/>
                <a:gd name="connsiteX60" fmla="*/ 408856 w 556338"/>
                <a:gd name="connsiteY60" fmla="*/ 231367 h 603828"/>
                <a:gd name="connsiteX61" fmla="*/ 408856 w 556338"/>
                <a:gd name="connsiteY61" fmla="*/ 148870 h 603828"/>
                <a:gd name="connsiteX62" fmla="*/ 441451 w 556338"/>
                <a:gd name="connsiteY62" fmla="*/ 116645 h 603828"/>
                <a:gd name="connsiteX63" fmla="*/ 74873 w 556338"/>
                <a:gd name="connsiteY63" fmla="*/ 36732 h 603828"/>
                <a:gd name="connsiteX64" fmla="*/ 74873 w 556338"/>
                <a:gd name="connsiteY64" fmla="*/ 539063 h 603828"/>
                <a:gd name="connsiteX65" fmla="*/ 214614 w 556338"/>
                <a:gd name="connsiteY65" fmla="*/ 366357 h 603828"/>
                <a:gd name="connsiteX66" fmla="*/ 214614 w 556338"/>
                <a:gd name="connsiteY66" fmla="*/ 106008 h 603828"/>
                <a:gd name="connsiteX67" fmla="*/ 394668 w 556338"/>
                <a:gd name="connsiteY67" fmla="*/ 35142 h 603828"/>
                <a:gd name="connsiteX68" fmla="*/ 423367 w 556338"/>
                <a:gd name="connsiteY68" fmla="*/ 35142 h 603828"/>
                <a:gd name="connsiteX69" fmla="*/ 434330 w 556338"/>
                <a:gd name="connsiteY69" fmla="*/ 46090 h 603828"/>
                <a:gd name="connsiteX70" fmla="*/ 434330 w 556338"/>
                <a:gd name="connsiteY70" fmla="*/ 74750 h 603828"/>
                <a:gd name="connsiteX71" fmla="*/ 423367 w 556338"/>
                <a:gd name="connsiteY71" fmla="*/ 86020 h 603828"/>
                <a:gd name="connsiteX72" fmla="*/ 394668 w 556338"/>
                <a:gd name="connsiteY72" fmla="*/ 86020 h 603828"/>
                <a:gd name="connsiteX73" fmla="*/ 383382 w 556338"/>
                <a:gd name="connsiteY73" fmla="*/ 74750 h 603828"/>
                <a:gd name="connsiteX74" fmla="*/ 383382 w 556338"/>
                <a:gd name="connsiteY74" fmla="*/ 46090 h 603828"/>
                <a:gd name="connsiteX75" fmla="*/ 394668 w 556338"/>
                <a:gd name="connsiteY75" fmla="*/ 35142 h 603828"/>
                <a:gd name="connsiteX76" fmla="*/ 0 w 556338"/>
                <a:gd name="connsiteY76" fmla="*/ 0 h 603828"/>
                <a:gd name="connsiteX77" fmla="*/ 51959 w 556338"/>
                <a:gd name="connsiteY77" fmla="*/ 0 h 603828"/>
                <a:gd name="connsiteX78" fmla="*/ 237528 w 556338"/>
                <a:gd name="connsiteY78" fmla="*/ 91831 h 603828"/>
                <a:gd name="connsiteX79" fmla="*/ 237528 w 556338"/>
                <a:gd name="connsiteY79" fmla="*/ 290637 h 603828"/>
                <a:gd name="connsiteX80" fmla="*/ 238819 w 556338"/>
                <a:gd name="connsiteY80" fmla="*/ 289992 h 603828"/>
                <a:gd name="connsiteX81" fmla="*/ 263024 w 556338"/>
                <a:gd name="connsiteY81" fmla="*/ 289992 h 603828"/>
                <a:gd name="connsiteX82" fmla="*/ 272383 w 556338"/>
                <a:gd name="connsiteY82" fmla="*/ 299336 h 603828"/>
                <a:gd name="connsiteX83" fmla="*/ 272383 w 556338"/>
                <a:gd name="connsiteY83" fmla="*/ 323502 h 603828"/>
                <a:gd name="connsiteX84" fmla="*/ 263024 w 556338"/>
                <a:gd name="connsiteY84" fmla="*/ 333169 h 603828"/>
                <a:gd name="connsiteX85" fmla="*/ 238819 w 556338"/>
                <a:gd name="connsiteY85" fmla="*/ 333169 h 603828"/>
                <a:gd name="connsiteX86" fmla="*/ 237528 w 556338"/>
                <a:gd name="connsiteY86" fmla="*/ 332524 h 603828"/>
                <a:gd name="connsiteX87" fmla="*/ 237528 w 556338"/>
                <a:gd name="connsiteY87" fmla="*/ 374734 h 603828"/>
                <a:gd name="connsiteX88" fmla="*/ 51959 w 556338"/>
                <a:gd name="connsiteY88" fmla="*/ 603828 h 603828"/>
                <a:gd name="connsiteX89" fmla="*/ 0 w 556338"/>
                <a:gd name="connsiteY89" fmla="*/ 603828 h 60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56338" h="603828">
                  <a:moveTo>
                    <a:pt x="411132" y="393402"/>
                  </a:moveTo>
                  <a:lnTo>
                    <a:pt x="435343" y="393402"/>
                  </a:lnTo>
                  <a:cubicBezTo>
                    <a:pt x="440508" y="393402"/>
                    <a:pt x="444704" y="397914"/>
                    <a:pt x="444704" y="403071"/>
                  </a:cubicBezTo>
                  <a:lnTo>
                    <a:pt x="444704" y="427242"/>
                  </a:lnTo>
                  <a:cubicBezTo>
                    <a:pt x="444704" y="432398"/>
                    <a:pt x="440508" y="436588"/>
                    <a:pt x="435343" y="436588"/>
                  </a:cubicBezTo>
                  <a:lnTo>
                    <a:pt x="411132" y="436588"/>
                  </a:lnTo>
                  <a:cubicBezTo>
                    <a:pt x="405966" y="436588"/>
                    <a:pt x="401447" y="432398"/>
                    <a:pt x="401447" y="427242"/>
                  </a:cubicBezTo>
                  <a:lnTo>
                    <a:pt x="401447" y="403071"/>
                  </a:lnTo>
                  <a:cubicBezTo>
                    <a:pt x="401447" y="397914"/>
                    <a:pt x="405966" y="393402"/>
                    <a:pt x="411132" y="393402"/>
                  </a:cubicBezTo>
                  <a:close/>
                  <a:moveTo>
                    <a:pt x="270732" y="393402"/>
                  </a:moveTo>
                  <a:lnTo>
                    <a:pt x="321734" y="393402"/>
                  </a:lnTo>
                  <a:cubicBezTo>
                    <a:pt x="332709" y="393402"/>
                    <a:pt x="341748" y="402430"/>
                    <a:pt x="341748" y="413393"/>
                  </a:cubicBezTo>
                  <a:lnTo>
                    <a:pt x="341748" y="464339"/>
                  </a:lnTo>
                  <a:cubicBezTo>
                    <a:pt x="341748" y="475302"/>
                    <a:pt x="332709" y="484008"/>
                    <a:pt x="321734" y="484008"/>
                  </a:cubicBezTo>
                  <a:lnTo>
                    <a:pt x="270732" y="484008"/>
                  </a:lnTo>
                  <a:cubicBezTo>
                    <a:pt x="259757" y="484008"/>
                    <a:pt x="250719" y="475302"/>
                    <a:pt x="250719" y="464339"/>
                  </a:cubicBezTo>
                  <a:lnTo>
                    <a:pt x="250719" y="413393"/>
                  </a:lnTo>
                  <a:cubicBezTo>
                    <a:pt x="250719" y="402430"/>
                    <a:pt x="259757" y="393402"/>
                    <a:pt x="270732" y="393402"/>
                  </a:cubicBezTo>
                  <a:close/>
                  <a:moveTo>
                    <a:pt x="468204" y="301949"/>
                  </a:moveTo>
                  <a:lnTo>
                    <a:pt x="496920" y="301949"/>
                  </a:lnTo>
                  <a:cubicBezTo>
                    <a:pt x="503050" y="301949"/>
                    <a:pt x="508212" y="307104"/>
                    <a:pt x="508212" y="313226"/>
                  </a:cubicBezTo>
                  <a:lnTo>
                    <a:pt x="508212" y="341902"/>
                  </a:lnTo>
                  <a:cubicBezTo>
                    <a:pt x="508212" y="348024"/>
                    <a:pt x="503050" y="353179"/>
                    <a:pt x="496920" y="353179"/>
                  </a:cubicBezTo>
                  <a:lnTo>
                    <a:pt x="468204" y="353179"/>
                  </a:lnTo>
                  <a:cubicBezTo>
                    <a:pt x="462074" y="353179"/>
                    <a:pt x="456911" y="348024"/>
                    <a:pt x="456911" y="341902"/>
                  </a:cubicBezTo>
                  <a:lnTo>
                    <a:pt x="456911" y="313226"/>
                  </a:lnTo>
                  <a:cubicBezTo>
                    <a:pt x="456911" y="307104"/>
                    <a:pt x="462074" y="301949"/>
                    <a:pt x="468204" y="301949"/>
                  </a:cubicBezTo>
                  <a:close/>
                  <a:moveTo>
                    <a:pt x="323967" y="263915"/>
                  </a:moveTo>
                  <a:lnTo>
                    <a:pt x="385286" y="263915"/>
                  </a:lnTo>
                  <a:cubicBezTo>
                    <a:pt x="398841" y="263915"/>
                    <a:pt x="409491" y="274545"/>
                    <a:pt x="409491" y="287751"/>
                  </a:cubicBezTo>
                  <a:lnTo>
                    <a:pt x="409491" y="349274"/>
                  </a:lnTo>
                  <a:cubicBezTo>
                    <a:pt x="409491" y="362480"/>
                    <a:pt x="398841" y="373432"/>
                    <a:pt x="385286" y="373432"/>
                  </a:cubicBezTo>
                  <a:lnTo>
                    <a:pt x="323967" y="373432"/>
                  </a:lnTo>
                  <a:cubicBezTo>
                    <a:pt x="310735" y="373432"/>
                    <a:pt x="299762" y="362480"/>
                    <a:pt x="299762" y="349274"/>
                  </a:cubicBezTo>
                  <a:lnTo>
                    <a:pt x="299762" y="287751"/>
                  </a:lnTo>
                  <a:cubicBezTo>
                    <a:pt x="299762" y="274545"/>
                    <a:pt x="310735" y="263915"/>
                    <a:pt x="323967" y="263915"/>
                  </a:cubicBezTo>
                  <a:close/>
                  <a:moveTo>
                    <a:pt x="153958" y="197230"/>
                  </a:moveTo>
                  <a:lnTo>
                    <a:pt x="195905" y="197230"/>
                  </a:lnTo>
                  <a:cubicBezTo>
                    <a:pt x="205262" y="197230"/>
                    <a:pt x="212684" y="204642"/>
                    <a:pt x="212684" y="213664"/>
                  </a:cubicBezTo>
                  <a:lnTo>
                    <a:pt x="212684" y="255878"/>
                  </a:lnTo>
                  <a:cubicBezTo>
                    <a:pt x="212684" y="264900"/>
                    <a:pt x="205262" y="272312"/>
                    <a:pt x="195905" y="272312"/>
                  </a:cubicBezTo>
                  <a:lnTo>
                    <a:pt x="153958" y="272312"/>
                  </a:lnTo>
                  <a:cubicBezTo>
                    <a:pt x="144923" y="272312"/>
                    <a:pt x="137179" y="264900"/>
                    <a:pt x="137179" y="255878"/>
                  </a:cubicBezTo>
                  <a:lnTo>
                    <a:pt x="137179" y="213664"/>
                  </a:lnTo>
                  <a:cubicBezTo>
                    <a:pt x="137179" y="204642"/>
                    <a:pt x="144923" y="197230"/>
                    <a:pt x="153958" y="197230"/>
                  </a:cubicBezTo>
                  <a:close/>
                  <a:moveTo>
                    <a:pt x="283992" y="132733"/>
                  </a:moveTo>
                  <a:lnTo>
                    <a:pt x="334655" y="132733"/>
                  </a:lnTo>
                  <a:cubicBezTo>
                    <a:pt x="345626" y="132733"/>
                    <a:pt x="354662" y="141754"/>
                    <a:pt x="354662" y="152709"/>
                  </a:cubicBezTo>
                  <a:lnTo>
                    <a:pt x="354662" y="203292"/>
                  </a:lnTo>
                  <a:cubicBezTo>
                    <a:pt x="354662" y="214247"/>
                    <a:pt x="345626" y="223268"/>
                    <a:pt x="334655" y="223268"/>
                  </a:cubicBezTo>
                  <a:lnTo>
                    <a:pt x="283992" y="223268"/>
                  </a:lnTo>
                  <a:cubicBezTo>
                    <a:pt x="273020" y="223268"/>
                    <a:pt x="263985" y="214247"/>
                    <a:pt x="263985" y="203292"/>
                  </a:cubicBezTo>
                  <a:lnTo>
                    <a:pt x="263985" y="152709"/>
                  </a:lnTo>
                  <a:cubicBezTo>
                    <a:pt x="263985" y="141754"/>
                    <a:pt x="273020" y="132733"/>
                    <a:pt x="283992" y="132733"/>
                  </a:cubicBezTo>
                  <a:close/>
                  <a:moveTo>
                    <a:pt x="441451" y="116645"/>
                  </a:moveTo>
                  <a:lnTo>
                    <a:pt x="523744" y="116645"/>
                  </a:lnTo>
                  <a:cubicBezTo>
                    <a:pt x="541816" y="116645"/>
                    <a:pt x="556338" y="131146"/>
                    <a:pt x="556338" y="148870"/>
                  </a:cubicBezTo>
                  <a:lnTo>
                    <a:pt x="556338" y="231367"/>
                  </a:lnTo>
                  <a:cubicBezTo>
                    <a:pt x="556338" y="249091"/>
                    <a:pt x="541816" y="263915"/>
                    <a:pt x="523744" y="263915"/>
                  </a:cubicBezTo>
                  <a:lnTo>
                    <a:pt x="441451" y="263915"/>
                  </a:lnTo>
                  <a:cubicBezTo>
                    <a:pt x="423379" y="263915"/>
                    <a:pt x="408856" y="249091"/>
                    <a:pt x="408856" y="231367"/>
                  </a:cubicBezTo>
                  <a:lnTo>
                    <a:pt x="408856" y="148870"/>
                  </a:lnTo>
                  <a:cubicBezTo>
                    <a:pt x="408856" y="131146"/>
                    <a:pt x="423379" y="116645"/>
                    <a:pt x="441451" y="116645"/>
                  </a:cubicBezTo>
                  <a:close/>
                  <a:moveTo>
                    <a:pt x="74873" y="36732"/>
                  </a:moveTo>
                  <a:lnTo>
                    <a:pt x="74873" y="539063"/>
                  </a:lnTo>
                  <a:lnTo>
                    <a:pt x="214614" y="366357"/>
                  </a:lnTo>
                  <a:lnTo>
                    <a:pt x="214614" y="106008"/>
                  </a:lnTo>
                  <a:close/>
                  <a:moveTo>
                    <a:pt x="394668" y="35142"/>
                  </a:moveTo>
                  <a:lnTo>
                    <a:pt x="423367" y="35142"/>
                  </a:lnTo>
                  <a:cubicBezTo>
                    <a:pt x="429493" y="35142"/>
                    <a:pt x="434330" y="39972"/>
                    <a:pt x="434330" y="46090"/>
                  </a:cubicBezTo>
                  <a:lnTo>
                    <a:pt x="434330" y="74750"/>
                  </a:lnTo>
                  <a:cubicBezTo>
                    <a:pt x="434330" y="80868"/>
                    <a:pt x="429493" y="86020"/>
                    <a:pt x="423367" y="86020"/>
                  </a:cubicBezTo>
                  <a:lnTo>
                    <a:pt x="394668" y="86020"/>
                  </a:lnTo>
                  <a:cubicBezTo>
                    <a:pt x="388541" y="86020"/>
                    <a:pt x="383382" y="80868"/>
                    <a:pt x="383382" y="74750"/>
                  </a:cubicBezTo>
                  <a:lnTo>
                    <a:pt x="383382" y="46090"/>
                  </a:lnTo>
                  <a:cubicBezTo>
                    <a:pt x="383382" y="39972"/>
                    <a:pt x="388541" y="35142"/>
                    <a:pt x="394668" y="35142"/>
                  </a:cubicBezTo>
                  <a:close/>
                  <a:moveTo>
                    <a:pt x="0" y="0"/>
                  </a:moveTo>
                  <a:lnTo>
                    <a:pt x="51959" y="0"/>
                  </a:lnTo>
                  <a:lnTo>
                    <a:pt x="237528" y="91831"/>
                  </a:lnTo>
                  <a:lnTo>
                    <a:pt x="237528" y="290637"/>
                  </a:lnTo>
                  <a:cubicBezTo>
                    <a:pt x="238174" y="290314"/>
                    <a:pt x="238496" y="289992"/>
                    <a:pt x="238819" y="289992"/>
                  </a:cubicBezTo>
                  <a:lnTo>
                    <a:pt x="263024" y="289992"/>
                  </a:lnTo>
                  <a:cubicBezTo>
                    <a:pt x="268187" y="289992"/>
                    <a:pt x="272383" y="294181"/>
                    <a:pt x="272383" y="299336"/>
                  </a:cubicBezTo>
                  <a:lnTo>
                    <a:pt x="272383" y="323502"/>
                  </a:lnTo>
                  <a:cubicBezTo>
                    <a:pt x="272383" y="328658"/>
                    <a:pt x="268187" y="333169"/>
                    <a:pt x="263024" y="333169"/>
                  </a:cubicBezTo>
                  <a:lnTo>
                    <a:pt x="238819" y="333169"/>
                  </a:lnTo>
                  <a:cubicBezTo>
                    <a:pt x="238496" y="333169"/>
                    <a:pt x="238174" y="332524"/>
                    <a:pt x="237528" y="332524"/>
                  </a:cubicBezTo>
                  <a:lnTo>
                    <a:pt x="237528" y="374734"/>
                  </a:lnTo>
                  <a:lnTo>
                    <a:pt x="51959" y="603828"/>
                  </a:lnTo>
                  <a:lnTo>
                    <a:pt x="0" y="603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  <p:sp>
          <p:nvSpPr>
            <p:cNvPr id="28" name="wifi-signal-tower_15924">
              <a:extLst>
                <a:ext uri="{FF2B5EF4-FFF2-40B4-BE49-F238E27FC236}">
                  <a16:creationId xmlns:a16="http://schemas.microsoft.com/office/drawing/2014/main" id="{F98E0066-2F63-4FB9-A6B7-C0FB80ECA350}"/>
                </a:ext>
              </a:extLst>
            </p:cNvPr>
            <p:cNvSpPr/>
            <p:nvPr/>
          </p:nvSpPr>
          <p:spPr>
            <a:xfrm>
              <a:off x="1961032" y="3865320"/>
              <a:ext cx="349634" cy="417103"/>
            </a:xfrm>
            <a:custGeom>
              <a:avLst/>
              <a:gdLst>
                <a:gd name="T0" fmla="*/ 371 w 437"/>
                <a:gd name="T1" fmla="*/ 239 h 473"/>
                <a:gd name="T2" fmla="*/ 354 w 437"/>
                <a:gd name="T3" fmla="*/ 222 h 473"/>
                <a:gd name="T4" fmla="*/ 354 w 437"/>
                <a:gd name="T5" fmla="*/ 17 h 473"/>
                <a:gd name="T6" fmla="*/ 371 w 437"/>
                <a:gd name="T7" fmla="*/ 0 h 473"/>
                <a:gd name="T8" fmla="*/ 371 w 437"/>
                <a:gd name="T9" fmla="*/ 239 h 473"/>
                <a:gd name="T10" fmla="*/ 324 w 437"/>
                <a:gd name="T11" fmla="*/ 192 h 473"/>
                <a:gd name="T12" fmla="*/ 341 w 437"/>
                <a:gd name="T13" fmla="*/ 209 h 473"/>
                <a:gd name="T14" fmla="*/ 341 w 437"/>
                <a:gd name="T15" fmla="*/ 30 h 473"/>
                <a:gd name="T16" fmla="*/ 324 w 437"/>
                <a:gd name="T17" fmla="*/ 47 h 473"/>
                <a:gd name="T18" fmla="*/ 324 w 437"/>
                <a:gd name="T19" fmla="*/ 192 h 473"/>
                <a:gd name="T20" fmla="*/ 310 w 437"/>
                <a:gd name="T21" fmla="*/ 178 h 473"/>
                <a:gd name="T22" fmla="*/ 310 w 437"/>
                <a:gd name="T23" fmla="*/ 61 h 473"/>
                <a:gd name="T24" fmla="*/ 293 w 437"/>
                <a:gd name="T25" fmla="*/ 78 h 473"/>
                <a:gd name="T26" fmla="*/ 293 w 437"/>
                <a:gd name="T27" fmla="*/ 161 h 473"/>
                <a:gd name="T28" fmla="*/ 310 w 437"/>
                <a:gd name="T29" fmla="*/ 178 h 473"/>
                <a:gd name="T30" fmla="*/ 83 w 437"/>
                <a:gd name="T31" fmla="*/ 17 h 473"/>
                <a:gd name="T32" fmla="*/ 66 w 437"/>
                <a:gd name="T33" fmla="*/ 0 h 473"/>
                <a:gd name="T34" fmla="*/ 66 w 437"/>
                <a:gd name="T35" fmla="*/ 239 h 473"/>
                <a:gd name="T36" fmla="*/ 83 w 437"/>
                <a:gd name="T37" fmla="*/ 222 h 473"/>
                <a:gd name="T38" fmla="*/ 83 w 437"/>
                <a:gd name="T39" fmla="*/ 17 h 473"/>
                <a:gd name="T40" fmla="*/ 96 w 437"/>
                <a:gd name="T41" fmla="*/ 209 h 473"/>
                <a:gd name="T42" fmla="*/ 113 w 437"/>
                <a:gd name="T43" fmla="*/ 192 h 473"/>
                <a:gd name="T44" fmla="*/ 113 w 437"/>
                <a:gd name="T45" fmla="*/ 47 h 473"/>
                <a:gd name="T46" fmla="*/ 96 w 437"/>
                <a:gd name="T47" fmla="*/ 30 h 473"/>
                <a:gd name="T48" fmla="*/ 96 w 437"/>
                <a:gd name="T49" fmla="*/ 209 h 473"/>
                <a:gd name="T50" fmla="*/ 127 w 437"/>
                <a:gd name="T51" fmla="*/ 178 h 473"/>
                <a:gd name="T52" fmla="*/ 144 w 437"/>
                <a:gd name="T53" fmla="*/ 161 h 473"/>
                <a:gd name="T54" fmla="*/ 144 w 437"/>
                <a:gd name="T55" fmla="*/ 78 h 473"/>
                <a:gd name="T56" fmla="*/ 127 w 437"/>
                <a:gd name="T57" fmla="*/ 61 h 473"/>
                <a:gd name="T58" fmla="*/ 127 w 437"/>
                <a:gd name="T59" fmla="*/ 178 h 473"/>
                <a:gd name="T60" fmla="*/ 318 w 437"/>
                <a:gd name="T61" fmla="*/ 422 h 473"/>
                <a:gd name="T62" fmla="*/ 258 w 437"/>
                <a:gd name="T63" fmla="*/ 422 h 473"/>
                <a:gd name="T64" fmla="*/ 223 w 437"/>
                <a:gd name="T65" fmla="*/ 165 h 473"/>
                <a:gd name="T66" fmla="*/ 252 w 437"/>
                <a:gd name="T67" fmla="*/ 132 h 473"/>
                <a:gd name="T68" fmla="*/ 218 w 437"/>
                <a:gd name="T69" fmla="*/ 98 h 473"/>
                <a:gd name="T70" fmla="*/ 185 w 437"/>
                <a:gd name="T71" fmla="*/ 132 h 473"/>
                <a:gd name="T72" fmla="*/ 214 w 437"/>
                <a:gd name="T73" fmla="*/ 165 h 473"/>
                <a:gd name="T74" fmla="*/ 179 w 437"/>
                <a:gd name="T75" fmla="*/ 422 h 473"/>
                <a:gd name="T76" fmla="*/ 119 w 437"/>
                <a:gd name="T77" fmla="*/ 422 h 473"/>
                <a:gd name="T78" fmla="*/ 94 w 437"/>
                <a:gd name="T79" fmla="*/ 447 h 473"/>
                <a:gd name="T80" fmla="*/ 119 w 437"/>
                <a:gd name="T81" fmla="*/ 473 h 473"/>
                <a:gd name="T82" fmla="*/ 318 w 437"/>
                <a:gd name="T83" fmla="*/ 473 h 473"/>
                <a:gd name="T84" fmla="*/ 343 w 437"/>
                <a:gd name="T85" fmla="*/ 447 h 473"/>
                <a:gd name="T86" fmla="*/ 318 w 437"/>
                <a:gd name="T87" fmla="*/ 42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7" h="473">
                  <a:moveTo>
                    <a:pt x="371" y="239"/>
                  </a:moveTo>
                  <a:lnTo>
                    <a:pt x="354" y="222"/>
                  </a:lnTo>
                  <a:cubicBezTo>
                    <a:pt x="410" y="165"/>
                    <a:pt x="410" y="74"/>
                    <a:pt x="354" y="17"/>
                  </a:cubicBezTo>
                  <a:lnTo>
                    <a:pt x="371" y="0"/>
                  </a:lnTo>
                  <a:cubicBezTo>
                    <a:pt x="437" y="66"/>
                    <a:pt x="437" y="173"/>
                    <a:pt x="371" y="239"/>
                  </a:cubicBezTo>
                  <a:close/>
                  <a:moveTo>
                    <a:pt x="324" y="192"/>
                  </a:moveTo>
                  <a:lnTo>
                    <a:pt x="341" y="209"/>
                  </a:lnTo>
                  <a:cubicBezTo>
                    <a:pt x="390" y="160"/>
                    <a:pt x="390" y="79"/>
                    <a:pt x="341" y="30"/>
                  </a:cubicBezTo>
                  <a:lnTo>
                    <a:pt x="324" y="47"/>
                  </a:lnTo>
                  <a:cubicBezTo>
                    <a:pt x="364" y="87"/>
                    <a:pt x="364" y="152"/>
                    <a:pt x="324" y="192"/>
                  </a:cubicBezTo>
                  <a:close/>
                  <a:moveTo>
                    <a:pt x="310" y="178"/>
                  </a:moveTo>
                  <a:cubicBezTo>
                    <a:pt x="343" y="146"/>
                    <a:pt x="343" y="93"/>
                    <a:pt x="310" y="61"/>
                  </a:cubicBezTo>
                  <a:lnTo>
                    <a:pt x="293" y="78"/>
                  </a:lnTo>
                  <a:cubicBezTo>
                    <a:pt x="316" y="101"/>
                    <a:pt x="316" y="138"/>
                    <a:pt x="293" y="161"/>
                  </a:cubicBezTo>
                  <a:lnTo>
                    <a:pt x="310" y="178"/>
                  </a:lnTo>
                  <a:close/>
                  <a:moveTo>
                    <a:pt x="83" y="17"/>
                  </a:moveTo>
                  <a:lnTo>
                    <a:pt x="66" y="0"/>
                  </a:lnTo>
                  <a:cubicBezTo>
                    <a:pt x="0" y="66"/>
                    <a:pt x="0" y="173"/>
                    <a:pt x="66" y="239"/>
                  </a:cubicBezTo>
                  <a:lnTo>
                    <a:pt x="83" y="222"/>
                  </a:lnTo>
                  <a:cubicBezTo>
                    <a:pt x="27" y="165"/>
                    <a:pt x="27" y="74"/>
                    <a:pt x="83" y="17"/>
                  </a:cubicBezTo>
                  <a:close/>
                  <a:moveTo>
                    <a:pt x="96" y="209"/>
                  </a:moveTo>
                  <a:lnTo>
                    <a:pt x="113" y="192"/>
                  </a:lnTo>
                  <a:cubicBezTo>
                    <a:pt x="73" y="152"/>
                    <a:pt x="73" y="87"/>
                    <a:pt x="113" y="47"/>
                  </a:cubicBezTo>
                  <a:lnTo>
                    <a:pt x="96" y="30"/>
                  </a:lnTo>
                  <a:cubicBezTo>
                    <a:pt x="46" y="79"/>
                    <a:pt x="46" y="160"/>
                    <a:pt x="96" y="209"/>
                  </a:cubicBezTo>
                  <a:close/>
                  <a:moveTo>
                    <a:pt x="127" y="178"/>
                  </a:moveTo>
                  <a:lnTo>
                    <a:pt x="144" y="161"/>
                  </a:lnTo>
                  <a:cubicBezTo>
                    <a:pt x="121" y="138"/>
                    <a:pt x="121" y="101"/>
                    <a:pt x="144" y="78"/>
                  </a:cubicBezTo>
                  <a:lnTo>
                    <a:pt x="127" y="61"/>
                  </a:lnTo>
                  <a:cubicBezTo>
                    <a:pt x="94" y="93"/>
                    <a:pt x="94" y="146"/>
                    <a:pt x="127" y="178"/>
                  </a:cubicBezTo>
                  <a:close/>
                  <a:moveTo>
                    <a:pt x="318" y="422"/>
                  </a:moveTo>
                  <a:lnTo>
                    <a:pt x="258" y="422"/>
                  </a:lnTo>
                  <a:lnTo>
                    <a:pt x="223" y="165"/>
                  </a:lnTo>
                  <a:cubicBezTo>
                    <a:pt x="239" y="163"/>
                    <a:pt x="252" y="149"/>
                    <a:pt x="252" y="132"/>
                  </a:cubicBezTo>
                  <a:cubicBezTo>
                    <a:pt x="252" y="113"/>
                    <a:pt x="237" y="98"/>
                    <a:pt x="218" y="98"/>
                  </a:cubicBezTo>
                  <a:cubicBezTo>
                    <a:pt x="200" y="98"/>
                    <a:pt x="185" y="113"/>
                    <a:pt x="185" y="132"/>
                  </a:cubicBezTo>
                  <a:cubicBezTo>
                    <a:pt x="185" y="149"/>
                    <a:pt x="198" y="163"/>
                    <a:pt x="214" y="165"/>
                  </a:cubicBezTo>
                  <a:lnTo>
                    <a:pt x="179" y="422"/>
                  </a:lnTo>
                  <a:lnTo>
                    <a:pt x="119" y="422"/>
                  </a:lnTo>
                  <a:cubicBezTo>
                    <a:pt x="105" y="422"/>
                    <a:pt x="94" y="433"/>
                    <a:pt x="94" y="447"/>
                  </a:cubicBezTo>
                  <a:cubicBezTo>
                    <a:pt x="94" y="461"/>
                    <a:pt x="105" y="473"/>
                    <a:pt x="119" y="473"/>
                  </a:cubicBezTo>
                  <a:lnTo>
                    <a:pt x="318" y="473"/>
                  </a:lnTo>
                  <a:cubicBezTo>
                    <a:pt x="332" y="473"/>
                    <a:pt x="343" y="461"/>
                    <a:pt x="343" y="447"/>
                  </a:cubicBezTo>
                  <a:cubicBezTo>
                    <a:pt x="343" y="433"/>
                    <a:pt x="332" y="422"/>
                    <a:pt x="318" y="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  <p:sp>
          <p:nvSpPr>
            <p:cNvPr id="29" name="megaphone_1943">
              <a:extLst>
                <a:ext uri="{FF2B5EF4-FFF2-40B4-BE49-F238E27FC236}">
                  <a16:creationId xmlns:a16="http://schemas.microsoft.com/office/drawing/2014/main" id="{84D82F57-1785-4AFC-B1BE-975538ACB17D}"/>
                </a:ext>
              </a:extLst>
            </p:cNvPr>
            <p:cNvSpPr/>
            <p:nvPr/>
          </p:nvSpPr>
          <p:spPr>
            <a:xfrm>
              <a:off x="7936180" y="1542724"/>
              <a:ext cx="301355" cy="410474"/>
            </a:xfrm>
            <a:custGeom>
              <a:avLst/>
              <a:gdLst>
                <a:gd name="connsiteX0" fmla="*/ 103530 w 479403"/>
                <a:gd name="connsiteY0" fmla="*/ 219526 h 549118"/>
                <a:gd name="connsiteX1" fmla="*/ 114448 w 479403"/>
                <a:gd name="connsiteY1" fmla="*/ 232588 h 549118"/>
                <a:gd name="connsiteX2" fmla="*/ 161030 w 479403"/>
                <a:gd name="connsiteY2" fmla="*/ 374504 h 549118"/>
                <a:gd name="connsiteX3" fmla="*/ 155855 w 479403"/>
                <a:gd name="connsiteY3" fmla="*/ 413208 h 549118"/>
                <a:gd name="connsiteX4" fmla="*/ 181734 w 479403"/>
                <a:gd name="connsiteY4" fmla="*/ 493197 h 549118"/>
                <a:gd name="connsiteX5" fmla="*/ 171382 w 479403"/>
                <a:gd name="connsiteY5" fmla="*/ 547382 h 549118"/>
                <a:gd name="connsiteX6" fmla="*/ 148091 w 479403"/>
                <a:gd name="connsiteY6" fmla="*/ 534481 h 549118"/>
                <a:gd name="connsiteX7" fmla="*/ 111860 w 479403"/>
                <a:gd name="connsiteY7" fmla="*/ 423529 h 549118"/>
                <a:gd name="connsiteX8" fmla="*/ 85981 w 479403"/>
                <a:gd name="connsiteY8" fmla="*/ 400306 h 549118"/>
                <a:gd name="connsiteX9" fmla="*/ 23872 w 479403"/>
                <a:gd name="connsiteY9" fmla="*/ 364182 h 549118"/>
                <a:gd name="connsiteX10" fmla="*/ 3168 w 479403"/>
                <a:gd name="connsiteY10" fmla="*/ 302256 h 549118"/>
                <a:gd name="connsiteX11" fmla="*/ 34223 w 479403"/>
                <a:gd name="connsiteY11" fmla="*/ 240329 h 549118"/>
                <a:gd name="connsiteX12" fmla="*/ 91157 w 479403"/>
                <a:gd name="connsiteY12" fmla="*/ 219687 h 549118"/>
                <a:gd name="connsiteX13" fmla="*/ 103530 w 479403"/>
                <a:gd name="connsiteY13" fmla="*/ 219526 h 549118"/>
                <a:gd name="connsiteX14" fmla="*/ 331807 w 479403"/>
                <a:gd name="connsiteY14" fmla="*/ 118630 h 549118"/>
                <a:gd name="connsiteX15" fmla="*/ 342178 w 479403"/>
                <a:gd name="connsiteY15" fmla="*/ 134131 h 549118"/>
                <a:gd name="connsiteX16" fmla="*/ 248838 w 479403"/>
                <a:gd name="connsiteY16" fmla="*/ 221966 h 549118"/>
                <a:gd name="connsiteX17" fmla="*/ 243652 w 479403"/>
                <a:gd name="connsiteY17" fmla="*/ 221966 h 549118"/>
                <a:gd name="connsiteX18" fmla="*/ 233281 w 479403"/>
                <a:gd name="connsiteY18" fmla="*/ 211633 h 549118"/>
                <a:gd name="connsiteX19" fmla="*/ 241059 w 479403"/>
                <a:gd name="connsiteY19" fmla="*/ 198716 h 549118"/>
                <a:gd name="connsiteX20" fmla="*/ 318843 w 479403"/>
                <a:gd name="connsiteY20" fmla="*/ 128964 h 549118"/>
                <a:gd name="connsiteX21" fmla="*/ 331807 w 479403"/>
                <a:gd name="connsiteY21" fmla="*/ 118630 h 549118"/>
                <a:gd name="connsiteX22" fmla="*/ 339377 w 479403"/>
                <a:gd name="connsiteY22" fmla="*/ 51668 h 549118"/>
                <a:gd name="connsiteX23" fmla="*/ 160966 w 479403"/>
                <a:gd name="connsiteY23" fmla="*/ 209256 h 549118"/>
                <a:gd name="connsiteX24" fmla="*/ 202336 w 479403"/>
                <a:gd name="connsiteY24" fmla="*/ 333260 h 549118"/>
                <a:gd name="connsiteX25" fmla="*/ 310935 w 479403"/>
                <a:gd name="connsiteY25" fmla="*/ 312593 h 549118"/>
                <a:gd name="connsiteX26" fmla="*/ 440218 w 479403"/>
                <a:gd name="connsiteY26" fmla="*/ 346177 h 549118"/>
                <a:gd name="connsiteX27" fmla="*/ 401433 w 479403"/>
                <a:gd name="connsiteY27" fmla="*/ 235090 h 549118"/>
                <a:gd name="connsiteX28" fmla="*/ 378162 w 479403"/>
                <a:gd name="connsiteY28" fmla="*/ 165338 h 549118"/>
                <a:gd name="connsiteX29" fmla="*/ 339377 w 479403"/>
                <a:gd name="connsiteY29" fmla="*/ 0 h 549118"/>
                <a:gd name="connsiteX30" fmla="*/ 360062 w 479403"/>
                <a:gd name="connsiteY30" fmla="*/ 15500 h 549118"/>
                <a:gd name="connsiteX31" fmla="*/ 401433 w 479403"/>
                <a:gd name="connsiteY31" fmla="*/ 139504 h 549118"/>
                <a:gd name="connsiteX32" fmla="*/ 445390 w 479403"/>
                <a:gd name="connsiteY32" fmla="*/ 180839 h 549118"/>
                <a:gd name="connsiteX33" fmla="*/ 435047 w 479403"/>
                <a:gd name="connsiteY33" fmla="*/ 242841 h 549118"/>
                <a:gd name="connsiteX34" fmla="*/ 476418 w 479403"/>
                <a:gd name="connsiteY34" fmla="*/ 364261 h 549118"/>
                <a:gd name="connsiteX35" fmla="*/ 476418 w 479403"/>
                <a:gd name="connsiteY35" fmla="*/ 384928 h 549118"/>
                <a:gd name="connsiteX36" fmla="*/ 460904 w 479403"/>
                <a:gd name="connsiteY36" fmla="*/ 392678 h 549118"/>
                <a:gd name="connsiteX37" fmla="*/ 442804 w 479403"/>
                <a:gd name="connsiteY37" fmla="*/ 387511 h 549118"/>
                <a:gd name="connsiteX38" fmla="*/ 440218 w 479403"/>
                <a:gd name="connsiteY38" fmla="*/ 384928 h 549118"/>
                <a:gd name="connsiteX39" fmla="*/ 310935 w 479403"/>
                <a:gd name="connsiteY39" fmla="*/ 343593 h 549118"/>
                <a:gd name="connsiteX40" fmla="*/ 212679 w 479403"/>
                <a:gd name="connsiteY40" fmla="*/ 361677 h 549118"/>
                <a:gd name="connsiteX41" fmla="*/ 202336 w 479403"/>
                <a:gd name="connsiteY41" fmla="*/ 361677 h 549118"/>
                <a:gd name="connsiteX42" fmla="*/ 173894 w 479403"/>
                <a:gd name="connsiteY42" fmla="*/ 341010 h 549118"/>
                <a:gd name="connsiteX43" fmla="*/ 132523 w 479403"/>
                <a:gd name="connsiteY43" fmla="*/ 219590 h 549118"/>
                <a:gd name="connsiteX44" fmla="*/ 129938 w 479403"/>
                <a:gd name="connsiteY44" fmla="*/ 198923 h 549118"/>
                <a:gd name="connsiteX45" fmla="*/ 150623 w 479403"/>
                <a:gd name="connsiteY45" fmla="*/ 180839 h 549118"/>
                <a:gd name="connsiteX46" fmla="*/ 316106 w 479403"/>
                <a:gd name="connsiteY46" fmla="*/ 23250 h 549118"/>
                <a:gd name="connsiteX47" fmla="*/ 339377 w 479403"/>
                <a:gd name="connsiteY47" fmla="*/ 0 h 54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79403" h="549118">
                  <a:moveTo>
                    <a:pt x="103530" y="219526"/>
                  </a:moveTo>
                  <a:cubicBezTo>
                    <a:pt x="112993" y="222428"/>
                    <a:pt x="114448" y="232588"/>
                    <a:pt x="114448" y="232588"/>
                  </a:cubicBezTo>
                  <a:lnTo>
                    <a:pt x="161030" y="374504"/>
                  </a:lnTo>
                  <a:cubicBezTo>
                    <a:pt x="166206" y="387405"/>
                    <a:pt x="155855" y="413208"/>
                    <a:pt x="155855" y="413208"/>
                  </a:cubicBezTo>
                  <a:cubicBezTo>
                    <a:pt x="155855" y="449332"/>
                    <a:pt x="194673" y="467394"/>
                    <a:pt x="181734" y="493197"/>
                  </a:cubicBezTo>
                  <a:cubicBezTo>
                    <a:pt x="225728" y="539642"/>
                    <a:pt x="171382" y="547382"/>
                    <a:pt x="171382" y="547382"/>
                  </a:cubicBezTo>
                  <a:cubicBezTo>
                    <a:pt x="153267" y="555123"/>
                    <a:pt x="148091" y="534481"/>
                    <a:pt x="148091" y="534481"/>
                  </a:cubicBezTo>
                  <a:lnTo>
                    <a:pt x="111860" y="423529"/>
                  </a:lnTo>
                  <a:cubicBezTo>
                    <a:pt x="104097" y="395146"/>
                    <a:pt x="85981" y="400306"/>
                    <a:pt x="85981" y="400306"/>
                  </a:cubicBezTo>
                  <a:cubicBezTo>
                    <a:pt x="39399" y="415788"/>
                    <a:pt x="23872" y="364182"/>
                    <a:pt x="23872" y="364182"/>
                  </a:cubicBezTo>
                  <a:lnTo>
                    <a:pt x="3168" y="302256"/>
                  </a:lnTo>
                  <a:cubicBezTo>
                    <a:pt x="-12359" y="258391"/>
                    <a:pt x="34223" y="240329"/>
                    <a:pt x="34223" y="240329"/>
                  </a:cubicBezTo>
                  <a:lnTo>
                    <a:pt x="91157" y="219687"/>
                  </a:lnTo>
                  <a:cubicBezTo>
                    <a:pt x="96333" y="218397"/>
                    <a:pt x="100376" y="218558"/>
                    <a:pt x="103530" y="219526"/>
                  </a:cubicBezTo>
                  <a:close/>
                  <a:moveTo>
                    <a:pt x="331807" y="118630"/>
                  </a:moveTo>
                  <a:cubicBezTo>
                    <a:pt x="339585" y="121214"/>
                    <a:pt x="344771" y="126380"/>
                    <a:pt x="342178" y="134131"/>
                  </a:cubicBezTo>
                  <a:cubicBezTo>
                    <a:pt x="334400" y="196132"/>
                    <a:pt x="251430" y="219383"/>
                    <a:pt x="248838" y="221966"/>
                  </a:cubicBezTo>
                  <a:cubicBezTo>
                    <a:pt x="246245" y="221966"/>
                    <a:pt x="246245" y="221966"/>
                    <a:pt x="243652" y="221966"/>
                  </a:cubicBezTo>
                  <a:cubicBezTo>
                    <a:pt x="238466" y="221966"/>
                    <a:pt x="235874" y="216799"/>
                    <a:pt x="233281" y="211633"/>
                  </a:cubicBezTo>
                  <a:cubicBezTo>
                    <a:pt x="230688" y="206466"/>
                    <a:pt x="235874" y="198716"/>
                    <a:pt x="241059" y="198716"/>
                  </a:cubicBezTo>
                  <a:cubicBezTo>
                    <a:pt x="243652" y="198716"/>
                    <a:pt x="313657" y="178048"/>
                    <a:pt x="318843" y="128964"/>
                  </a:cubicBezTo>
                  <a:cubicBezTo>
                    <a:pt x="321436" y="123797"/>
                    <a:pt x="326621" y="118630"/>
                    <a:pt x="331807" y="118630"/>
                  </a:cubicBezTo>
                  <a:close/>
                  <a:moveTo>
                    <a:pt x="339377" y="51668"/>
                  </a:moveTo>
                  <a:cubicBezTo>
                    <a:pt x="298006" y="167922"/>
                    <a:pt x="173894" y="206673"/>
                    <a:pt x="160966" y="209256"/>
                  </a:cubicBezTo>
                  <a:lnTo>
                    <a:pt x="202336" y="333260"/>
                  </a:lnTo>
                  <a:cubicBezTo>
                    <a:pt x="238536" y="320343"/>
                    <a:pt x="274735" y="312593"/>
                    <a:pt x="310935" y="312593"/>
                  </a:cubicBezTo>
                  <a:cubicBezTo>
                    <a:pt x="370405" y="312593"/>
                    <a:pt x="414362" y="333260"/>
                    <a:pt x="440218" y="346177"/>
                  </a:cubicBezTo>
                  <a:lnTo>
                    <a:pt x="401433" y="235090"/>
                  </a:lnTo>
                  <a:lnTo>
                    <a:pt x="378162" y="165338"/>
                  </a:lnTo>
                  <a:close/>
                  <a:moveTo>
                    <a:pt x="339377" y="0"/>
                  </a:moveTo>
                  <a:cubicBezTo>
                    <a:pt x="344548" y="0"/>
                    <a:pt x="354891" y="2583"/>
                    <a:pt x="360062" y="15500"/>
                  </a:cubicBezTo>
                  <a:lnTo>
                    <a:pt x="401433" y="139504"/>
                  </a:lnTo>
                  <a:cubicBezTo>
                    <a:pt x="422119" y="144671"/>
                    <a:pt x="437633" y="160172"/>
                    <a:pt x="445390" y="180839"/>
                  </a:cubicBezTo>
                  <a:cubicBezTo>
                    <a:pt x="453147" y="201506"/>
                    <a:pt x="447975" y="224757"/>
                    <a:pt x="435047" y="242841"/>
                  </a:cubicBezTo>
                  <a:lnTo>
                    <a:pt x="476418" y="364261"/>
                  </a:lnTo>
                  <a:cubicBezTo>
                    <a:pt x="479003" y="366844"/>
                    <a:pt x="481589" y="377178"/>
                    <a:pt x="476418" y="384928"/>
                  </a:cubicBezTo>
                  <a:cubicBezTo>
                    <a:pt x="473832" y="390095"/>
                    <a:pt x="468661" y="392678"/>
                    <a:pt x="460904" y="392678"/>
                  </a:cubicBezTo>
                  <a:cubicBezTo>
                    <a:pt x="453147" y="392678"/>
                    <a:pt x="447975" y="390095"/>
                    <a:pt x="442804" y="387511"/>
                  </a:cubicBezTo>
                  <a:lnTo>
                    <a:pt x="440218" y="384928"/>
                  </a:lnTo>
                  <a:cubicBezTo>
                    <a:pt x="440218" y="384928"/>
                    <a:pt x="393676" y="343593"/>
                    <a:pt x="310935" y="343593"/>
                  </a:cubicBezTo>
                  <a:cubicBezTo>
                    <a:pt x="279907" y="343593"/>
                    <a:pt x="246293" y="348760"/>
                    <a:pt x="212679" y="361677"/>
                  </a:cubicBezTo>
                  <a:cubicBezTo>
                    <a:pt x="210093" y="361677"/>
                    <a:pt x="207508" y="361677"/>
                    <a:pt x="202336" y="361677"/>
                  </a:cubicBezTo>
                  <a:cubicBezTo>
                    <a:pt x="189408" y="361677"/>
                    <a:pt x="176480" y="353927"/>
                    <a:pt x="173894" y="341010"/>
                  </a:cubicBezTo>
                  <a:lnTo>
                    <a:pt x="132523" y="219590"/>
                  </a:lnTo>
                  <a:cubicBezTo>
                    <a:pt x="129938" y="217007"/>
                    <a:pt x="127352" y="206673"/>
                    <a:pt x="129938" y="198923"/>
                  </a:cubicBezTo>
                  <a:cubicBezTo>
                    <a:pt x="132523" y="193756"/>
                    <a:pt x="137695" y="186006"/>
                    <a:pt x="150623" y="180839"/>
                  </a:cubicBezTo>
                  <a:cubicBezTo>
                    <a:pt x="153209" y="180839"/>
                    <a:pt x="287664" y="142088"/>
                    <a:pt x="316106" y="23250"/>
                  </a:cubicBezTo>
                  <a:cubicBezTo>
                    <a:pt x="321277" y="12917"/>
                    <a:pt x="326449" y="0"/>
                    <a:pt x="339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" pitchFamily="2" charset="0"/>
              </a:endParaRP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8735291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多种类多模式音频算法，形成九音独有核心技术优势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170AF3-95FF-4AE0-9695-6B7493391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09" y="1949613"/>
            <a:ext cx="2790595" cy="1730875"/>
          </a:xfrm>
          <a:prstGeom prst="rect">
            <a:avLst/>
          </a:prstGeom>
        </p:spPr>
      </p:pic>
      <p:sp>
        <p:nvSpPr>
          <p:cNvPr id="5" name="箭头: 圆角右 4">
            <a:extLst>
              <a:ext uri="{FF2B5EF4-FFF2-40B4-BE49-F238E27FC236}">
                <a16:creationId xmlns:a16="http://schemas.microsoft.com/office/drawing/2014/main" id="{14BC4061-2D52-4044-9689-2360F77BB0A0}"/>
              </a:ext>
            </a:extLst>
          </p:cNvPr>
          <p:cNvSpPr/>
          <p:nvPr/>
        </p:nvSpPr>
        <p:spPr>
          <a:xfrm rot="5400000">
            <a:off x="4722222" y="1458770"/>
            <a:ext cx="576877" cy="908311"/>
          </a:xfrm>
          <a:prstGeom prst="ben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34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5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5165200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第一代音频芯片架构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B6633CA-4C4D-4AF5-9331-EAD1032A2AAE}"/>
              </a:ext>
            </a:extLst>
          </p:cNvPr>
          <p:cNvGrpSpPr/>
          <p:nvPr/>
        </p:nvGrpSpPr>
        <p:grpSpPr>
          <a:xfrm>
            <a:off x="2923474" y="2078836"/>
            <a:ext cx="2687740" cy="2190776"/>
            <a:chOff x="3946980" y="3270165"/>
            <a:chExt cx="2687740" cy="2190776"/>
          </a:xfrm>
        </p:grpSpPr>
        <p:pic>
          <p:nvPicPr>
            <p:cNvPr id="22" name="Picture 3" descr="Picture 3">
              <a:extLst>
                <a:ext uri="{FF2B5EF4-FFF2-40B4-BE49-F238E27FC236}">
                  <a16:creationId xmlns:a16="http://schemas.microsoft.com/office/drawing/2014/main" id="{2D6977FB-F7C7-4B0B-B84B-0574D2298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80000" y1="66667" x2="80000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6544" y="3270165"/>
              <a:ext cx="1356615" cy="135661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î$lîḓè">
              <a:extLst>
                <a:ext uri="{FF2B5EF4-FFF2-40B4-BE49-F238E27FC236}">
                  <a16:creationId xmlns:a16="http://schemas.microsoft.com/office/drawing/2014/main" id="{3F7C5FE2-606C-403C-8470-73FF93BC0DA4}"/>
                </a:ext>
              </a:extLst>
            </p:cNvPr>
            <p:cNvSpPr/>
            <p:nvPr/>
          </p:nvSpPr>
          <p:spPr bwMode="auto">
            <a:xfrm>
              <a:off x="3946980" y="4742512"/>
              <a:ext cx="2687740" cy="718429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400" b="1" kern="0" dirty="0">
                  <a:solidFill>
                    <a:schemeClr val="accent1"/>
                  </a:solidFill>
                  <a:latin typeface="Times" pitchFamily="2" charset="0"/>
                </a:rPr>
                <a:t>SNC8600: CODEC SOC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BGA80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6.2 x 4.5 x 0.5 mm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BGA63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5.0 x 3.5 x 0.5 mm</a:t>
              </a:r>
            </a:p>
          </p:txBody>
        </p:sp>
      </p:grpSp>
      <p:grpSp>
        <p:nvGrpSpPr>
          <p:cNvPr id="34" name="组合 14">
            <a:extLst>
              <a:ext uri="{FF2B5EF4-FFF2-40B4-BE49-F238E27FC236}">
                <a16:creationId xmlns:a16="http://schemas.microsoft.com/office/drawing/2014/main" id="{B4D8BEA4-EC2B-4B73-A54D-A9E4B2D2A433}"/>
              </a:ext>
            </a:extLst>
          </p:cNvPr>
          <p:cNvGrpSpPr/>
          <p:nvPr/>
        </p:nvGrpSpPr>
        <p:grpSpPr>
          <a:xfrm rot="20062696">
            <a:off x="805079" y="2501584"/>
            <a:ext cx="3342311" cy="3089592"/>
            <a:chOff x="1072052" y="57596"/>
            <a:chExt cx="6897381" cy="6220027"/>
          </a:xfrm>
        </p:grpSpPr>
        <p:pic>
          <p:nvPicPr>
            <p:cNvPr id="35" name="图片 2" descr="图片 2">
              <a:extLst>
                <a:ext uri="{FF2B5EF4-FFF2-40B4-BE49-F238E27FC236}">
                  <a16:creationId xmlns:a16="http://schemas.microsoft.com/office/drawing/2014/main" id="{AAA1F91C-CD55-49A6-B796-16A18B1E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69395">
              <a:off x="2260447" y="306461"/>
              <a:ext cx="2656508" cy="4053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" name="直接箭头连接符 4">
              <a:extLst>
                <a:ext uri="{FF2B5EF4-FFF2-40B4-BE49-F238E27FC236}">
                  <a16:creationId xmlns:a16="http://schemas.microsoft.com/office/drawing/2014/main" id="{2559A66A-86C4-4381-A589-6011E4615DBF}"/>
                </a:ext>
              </a:extLst>
            </p:cNvPr>
            <p:cNvSpPr/>
            <p:nvPr/>
          </p:nvSpPr>
          <p:spPr>
            <a:xfrm flipV="1">
              <a:off x="1072052" y="57596"/>
              <a:ext cx="2697612" cy="2248754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37" name="直接箭头连接符 5">
              <a:extLst>
                <a:ext uri="{FF2B5EF4-FFF2-40B4-BE49-F238E27FC236}">
                  <a16:creationId xmlns:a16="http://schemas.microsoft.com/office/drawing/2014/main" id="{64366368-8F97-4008-9465-34CB542B7CB8}"/>
                </a:ext>
              </a:extLst>
            </p:cNvPr>
            <p:cNvSpPr/>
            <p:nvPr/>
          </p:nvSpPr>
          <p:spPr>
            <a:xfrm>
              <a:off x="1081244" y="2810740"/>
              <a:ext cx="1608084" cy="179727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38" name="文本框 6">
              <a:extLst>
                <a:ext uri="{FF2B5EF4-FFF2-40B4-BE49-F238E27FC236}">
                  <a16:creationId xmlns:a16="http://schemas.microsoft.com/office/drawing/2014/main" id="{CBE6E221-6F91-41A8-96B3-34178CEBA747}"/>
                </a:ext>
              </a:extLst>
            </p:cNvPr>
            <p:cNvSpPr txBox="1"/>
            <p:nvPr/>
          </p:nvSpPr>
          <p:spPr>
            <a:xfrm rot="19027072">
              <a:off x="1613105" y="65706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10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50mm</a:t>
              </a:r>
            </a:p>
          </p:txBody>
        </p:sp>
        <p:sp>
          <p:nvSpPr>
            <p:cNvPr id="39" name="文本框 7">
              <a:extLst>
                <a:ext uri="{FF2B5EF4-FFF2-40B4-BE49-F238E27FC236}">
                  <a16:creationId xmlns:a16="http://schemas.microsoft.com/office/drawing/2014/main" id="{2192FFF2-228D-4A4E-AE00-552288491296}"/>
                </a:ext>
              </a:extLst>
            </p:cNvPr>
            <p:cNvSpPr txBox="1"/>
            <p:nvPr/>
          </p:nvSpPr>
          <p:spPr>
            <a:xfrm rot="2883241">
              <a:off x="1101598" y="359454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1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30mm</a:t>
              </a:r>
            </a:p>
          </p:txBody>
        </p:sp>
        <p:sp>
          <p:nvSpPr>
            <p:cNvPr id="40" name="文本框 18">
              <a:extLst>
                <a:ext uri="{FF2B5EF4-FFF2-40B4-BE49-F238E27FC236}">
                  <a16:creationId xmlns:a16="http://schemas.microsoft.com/office/drawing/2014/main" id="{4E6B2C45-42E0-4E56-AEFD-94DD27A6CC9D}"/>
                </a:ext>
              </a:extLst>
            </p:cNvPr>
            <p:cNvSpPr txBox="1"/>
            <p:nvPr/>
          </p:nvSpPr>
          <p:spPr>
            <a:xfrm rot="1537304">
              <a:off x="6330603" y="1054430"/>
              <a:ext cx="1638830" cy="683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400" b="1" dirty="0">
                  <a:solidFill>
                    <a:schemeClr val="accent1"/>
                  </a:solidFill>
                  <a:latin typeface="Times" pitchFamily="2" charset="0"/>
                </a:rPr>
                <a:t>SNC8600</a:t>
              </a:r>
            </a:p>
          </p:txBody>
        </p:sp>
        <p:sp>
          <p:nvSpPr>
            <p:cNvPr id="41" name="文本框 30">
              <a:extLst>
                <a:ext uri="{FF2B5EF4-FFF2-40B4-BE49-F238E27FC236}">
                  <a16:creationId xmlns:a16="http://schemas.microsoft.com/office/drawing/2014/main" id="{200D326A-E27E-40C1-AD78-6A4848A2DB68}"/>
                </a:ext>
              </a:extLst>
            </p:cNvPr>
            <p:cNvSpPr txBox="1"/>
            <p:nvPr/>
          </p:nvSpPr>
          <p:spPr>
            <a:xfrm>
              <a:off x="5727094" y="5594070"/>
              <a:ext cx="1746308" cy="68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endParaRPr sz="1400" b="1" dirty="0">
                <a:solidFill>
                  <a:schemeClr val="accent1"/>
                </a:solidFill>
                <a:latin typeface="Times" pitchFamily="2" charset="0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8E492485-F87D-4AD8-84A0-B0A567E01037}"/>
              </a:ext>
            </a:extLst>
          </p:cNvPr>
          <p:cNvGrpSpPr/>
          <p:nvPr/>
        </p:nvGrpSpPr>
        <p:grpSpPr>
          <a:xfrm>
            <a:off x="5810513" y="1053206"/>
            <a:ext cx="6012412" cy="4930295"/>
            <a:chOff x="7098420" y="1007842"/>
            <a:chExt cx="5263843" cy="3880681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8E21CA3-963F-48A1-B88F-4DC211E77679}"/>
                </a:ext>
              </a:extLst>
            </p:cNvPr>
            <p:cNvSpPr/>
            <p:nvPr/>
          </p:nvSpPr>
          <p:spPr>
            <a:xfrm>
              <a:off x="7673008" y="1080829"/>
              <a:ext cx="738966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DVDD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EE53131-8CA0-4B33-9CDB-A008EA800CB8}"/>
                </a:ext>
              </a:extLst>
            </p:cNvPr>
            <p:cNvSpPr/>
            <p:nvPr/>
          </p:nvSpPr>
          <p:spPr>
            <a:xfrm>
              <a:off x="8628111" y="1080828"/>
              <a:ext cx="680456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AVDD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381095D-CF7D-4C36-9ED4-661D02070289}"/>
                </a:ext>
              </a:extLst>
            </p:cNvPr>
            <p:cNvSpPr/>
            <p:nvPr/>
          </p:nvSpPr>
          <p:spPr>
            <a:xfrm>
              <a:off x="9582308" y="1080827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POR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BOR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D6CA71D-C97E-4757-833B-CDD01375D73A}"/>
                </a:ext>
              </a:extLst>
            </p:cNvPr>
            <p:cNvSpPr/>
            <p:nvPr/>
          </p:nvSpPr>
          <p:spPr>
            <a:xfrm>
              <a:off x="10478901" y="1083265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Mic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Bias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15D6B93-2D9C-41F9-8B43-D45FE33D9B94}"/>
                </a:ext>
              </a:extLst>
            </p:cNvPr>
            <p:cNvSpPr/>
            <p:nvPr/>
          </p:nvSpPr>
          <p:spPr>
            <a:xfrm>
              <a:off x="7167292" y="1055704"/>
              <a:ext cx="4277364" cy="432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98691AD-F4EE-4771-894A-469FB9FCD4EE}"/>
                </a:ext>
              </a:extLst>
            </p:cNvPr>
            <p:cNvSpPr/>
            <p:nvPr/>
          </p:nvSpPr>
          <p:spPr>
            <a:xfrm rot="5400000">
              <a:off x="6978788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Auxiliary</a:t>
              </a:r>
              <a:endParaRPr kumimoji="1" lang="zh-CN" altLang="en-US" sz="105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4828713-95B2-43BA-A5F0-8CA8508878D5}"/>
                </a:ext>
              </a:extLst>
            </p:cNvPr>
            <p:cNvSpPr/>
            <p:nvPr/>
          </p:nvSpPr>
          <p:spPr>
            <a:xfrm rot="5400000">
              <a:off x="7016633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Flash</a:t>
              </a:r>
              <a:endParaRPr kumimoji="1" lang="zh-CN" altLang="en-US" sz="11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0DD23A4-638B-4017-93B2-DACEAD3A201A}"/>
                </a:ext>
              </a:extLst>
            </p:cNvPr>
            <p:cNvSpPr/>
            <p:nvPr/>
          </p:nvSpPr>
          <p:spPr>
            <a:xfrm rot="5400000">
              <a:off x="7016633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RAM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51" name="直线连接符 6">
              <a:extLst>
                <a:ext uri="{FF2B5EF4-FFF2-40B4-BE49-F238E27FC236}">
                  <a16:creationId xmlns:a16="http://schemas.microsoft.com/office/drawing/2014/main" id="{90EF4186-3AD3-4992-BE09-66F2EB3CF15F}"/>
                </a:ext>
              </a:extLst>
            </p:cNvPr>
            <p:cNvCxnSpPr/>
            <p:nvPr/>
          </p:nvCxnSpPr>
          <p:spPr>
            <a:xfrm>
              <a:off x="7673009" y="1560256"/>
              <a:ext cx="0" cy="2481657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23">
              <a:extLst>
                <a:ext uri="{FF2B5EF4-FFF2-40B4-BE49-F238E27FC236}">
                  <a16:creationId xmlns:a16="http://schemas.microsoft.com/office/drawing/2014/main" id="{609B680D-D26C-4E43-9BB3-453DF7C76100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>
              <a:off x="7488826" y="1871682"/>
              <a:ext cx="18418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箭头连接符 24">
              <a:extLst>
                <a:ext uri="{FF2B5EF4-FFF2-40B4-BE49-F238E27FC236}">
                  <a16:creationId xmlns:a16="http://schemas.microsoft.com/office/drawing/2014/main" id="{99DEBCAC-3D78-4157-8C8C-76FF58076252}"/>
                </a:ext>
              </a:extLst>
            </p:cNvPr>
            <p:cNvCxnSpPr/>
            <p:nvPr/>
          </p:nvCxnSpPr>
          <p:spPr>
            <a:xfrm>
              <a:off x="7673009" y="1871682"/>
              <a:ext cx="17227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25">
              <a:extLst>
                <a:ext uri="{FF2B5EF4-FFF2-40B4-BE49-F238E27FC236}">
                  <a16:creationId xmlns:a16="http://schemas.microsoft.com/office/drawing/2014/main" id="{4D8E8A7F-D4CD-4769-BCD4-2C46DABC647D}"/>
                </a:ext>
              </a:extLst>
            </p:cNvPr>
            <p:cNvCxnSpPr>
              <a:cxnSpLocks/>
              <a:stCxn id="49" idx="0"/>
            </p:cNvCxnSpPr>
            <p:nvPr/>
          </p:nvCxnSpPr>
          <p:spPr>
            <a:xfrm>
              <a:off x="7488826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29">
              <a:extLst>
                <a:ext uri="{FF2B5EF4-FFF2-40B4-BE49-F238E27FC236}">
                  <a16:creationId xmlns:a16="http://schemas.microsoft.com/office/drawing/2014/main" id="{03BF2B87-2F9F-4C7C-8607-ABB0BA3EAF32}"/>
                </a:ext>
              </a:extLst>
            </p:cNvPr>
            <p:cNvCxnSpPr>
              <a:cxnSpLocks/>
            </p:cNvCxnSpPr>
            <p:nvPr/>
          </p:nvCxnSpPr>
          <p:spPr>
            <a:xfrm>
              <a:off x="7500729" y="3552984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30">
              <a:extLst>
                <a:ext uri="{FF2B5EF4-FFF2-40B4-BE49-F238E27FC236}">
                  <a16:creationId xmlns:a16="http://schemas.microsoft.com/office/drawing/2014/main" id="{76CB70F2-6B70-4F9E-BC34-682DD0D94B1E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8" y="3552221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84F4FCF-CF1F-4335-870C-73A104465555}"/>
                </a:ext>
              </a:extLst>
            </p:cNvPr>
            <p:cNvSpPr/>
            <p:nvPr/>
          </p:nvSpPr>
          <p:spPr>
            <a:xfrm rot="5400000">
              <a:off x="7658793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HW</a:t>
              </a:r>
            </a:p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Accelerator</a:t>
              </a:r>
              <a:endParaRPr kumimoji="1" lang="zh-CN" altLang="en-US" sz="105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D95F58B5-44D0-4A1B-86FF-4E97B3E1B9D4}"/>
                </a:ext>
              </a:extLst>
            </p:cNvPr>
            <p:cNvSpPr/>
            <p:nvPr/>
          </p:nvSpPr>
          <p:spPr>
            <a:xfrm rot="5400000">
              <a:off x="7696638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OTP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BF53063-1A05-403F-A3CC-BB0A2AEBB7FD}"/>
                </a:ext>
              </a:extLst>
            </p:cNvPr>
            <p:cNvSpPr/>
            <p:nvPr/>
          </p:nvSpPr>
          <p:spPr>
            <a:xfrm rot="5400000">
              <a:off x="7696638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ROM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18951AD-F6CA-4681-9AEE-D4C4D23CF93F}"/>
                </a:ext>
              </a:extLst>
            </p:cNvPr>
            <p:cNvSpPr/>
            <p:nvPr/>
          </p:nvSpPr>
          <p:spPr>
            <a:xfrm>
              <a:off x="8343118" y="1560256"/>
              <a:ext cx="661182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DSP</a:t>
              </a:r>
            </a:p>
            <a:p>
              <a:pPr algn="ctr"/>
              <a:endParaRPr kumimoji="1" lang="en-US" altLang="zh-CN" sz="14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400" b="1" dirty="0">
                  <a:solidFill>
                    <a:schemeClr val="tx1">
                      <a:lumMod val="75000"/>
                    </a:schemeClr>
                  </a:solidFill>
                </a:rPr>
                <a:t>Core</a:t>
              </a:r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61" name="直线连接符 36">
              <a:extLst>
                <a:ext uri="{FF2B5EF4-FFF2-40B4-BE49-F238E27FC236}">
                  <a16:creationId xmlns:a16="http://schemas.microsoft.com/office/drawing/2014/main" id="{013A0B9B-4167-4F65-A599-E7EB65AF3655}"/>
                </a:ext>
              </a:extLst>
            </p:cNvPr>
            <p:cNvCxnSpPr/>
            <p:nvPr/>
          </p:nvCxnSpPr>
          <p:spPr>
            <a:xfrm>
              <a:off x="7179748" y="4041913"/>
              <a:ext cx="4230926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38">
              <a:extLst>
                <a:ext uri="{FF2B5EF4-FFF2-40B4-BE49-F238E27FC236}">
                  <a16:creationId xmlns:a16="http://schemas.microsoft.com/office/drawing/2014/main" id="{6BD941D1-2FB9-4BEE-A5B0-C0E3E4F672A9}"/>
                </a:ext>
              </a:extLst>
            </p:cNvPr>
            <p:cNvCxnSpPr>
              <a:stCxn id="60" idx="2"/>
            </p:cNvCxnSpPr>
            <p:nvPr/>
          </p:nvCxnSpPr>
          <p:spPr>
            <a:xfrm>
              <a:off x="8673709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15DFBEFA-8CFF-4BA5-ACAF-A6115B6775AD}"/>
                </a:ext>
              </a:extLst>
            </p:cNvPr>
            <p:cNvSpPr/>
            <p:nvPr/>
          </p:nvSpPr>
          <p:spPr>
            <a:xfrm>
              <a:off x="9167344" y="1560256"/>
              <a:ext cx="901229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64" name="直线连接符 41">
              <a:extLst>
                <a:ext uri="{FF2B5EF4-FFF2-40B4-BE49-F238E27FC236}">
                  <a16:creationId xmlns:a16="http://schemas.microsoft.com/office/drawing/2014/main" id="{51E17CF1-BA4A-42E0-8407-4E052EB7FC69}"/>
                </a:ext>
              </a:extLst>
            </p:cNvPr>
            <p:cNvCxnSpPr/>
            <p:nvPr/>
          </p:nvCxnSpPr>
          <p:spPr>
            <a:xfrm>
              <a:off x="9617958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60AA99B-53AF-4611-8342-2E5F92629ACE}"/>
                </a:ext>
              </a:extLst>
            </p:cNvPr>
            <p:cNvSpPr/>
            <p:nvPr/>
          </p:nvSpPr>
          <p:spPr>
            <a:xfrm>
              <a:off x="9306532" y="1660228"/>
              <a:ext cx="622852" cy="608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DAC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F335C4A-7258-4426-9999-D090744CE621}"/>
                </a:ext>
              </a:extLst>
            </p:cNvPr>
            <p:cNvSpPr/>
            <p:nvPr/>
          </p:nvSpPr>
          <p:spPr>
            <a:xfrm>
              <a:off x="9306532" y="2478712"/>
              <a:ext cx="622852" cy="606426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1100" b="1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03E2AB6E-8A7C-4203-A744-1C113B0FDCF1}"/>
                </a:ext>
              </a:extLst>
            </p:cNvPr>
            <p:cNvSpPr/>
            <p:nvPr/>
          </p:nvSpPr>
          <p:spPr>
            <a:xfrm>
              <a:off x="9217237" y="3428061"/>
              <a:ext cx="712147" cy="39568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DMIC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Processing</a:t>
              </a:r>
            </a:p>
          </p:txBody>
        </p:sp>
        <p:sp>
          <p:nvSpPr>
            <p:cNvPr id="68" name="三角形 49">
              <a:extLst>
                <a:ext uri="{FF2B5EF4-FFF2-40B4-BE49-F238E27FC236}">
                  <a16:creationId xmlns:a16="http://schemas.microsoft.com/office/drawing/2014/main" id="{9CFEED17-0F9C-4F42-BCE6-86599BDA963C}"/>
                </a:ext>
              </a:extLst>
            </p:cNvPr>
            <p:cNvSpPr/>
            <p:nvPr/>
          </p:nvSpPr>
          <p:spPr>
            <a:xfrm rot="5400000">
              <a:off x="10451751" y="1600263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69" name="直线箭头连接符 55">
              <a:extLst>
                <a:ext uri="{FF2B5EF4-FFF2-40B4-BE49-F238E27FC236}">
                  <a16:creationId xmlns:a16="http://schemas.microsoft.com/office/drawing/2014/main" id="{803F8D6C-537D-4127-A59A-CB936BAED19E}"/>
                </a:ext>
              </a:extLst>
            </p:cNvPr>
            <p:cNvCxnSpPr/>
            <p:nvPr/>
          </p:nvCxnSpPr>
          <p:spPr>
            <a:xfrm flipV="1">
              <a:off x="10552288" y="1612510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三角形 59">
              <a:extLst>
                <a:ext uri="{FF2B5EF4-FFF2-40B4-BE49-F238E27FC236}">
                  <a16:creationId xmlns:a16="http://schemas.microsoft.com/office/drawing/2014/main" id="{C9BB6CC1-C234-40CF-80D5-1BDA90C91190}"/>
                </a:ext>
              </a:extLst>
            </p:cNvPr>
            <p:cNvSpPr/>
            <p:nvPr/>
          </p:nvSpPr>
          <p:spPr>
            <a:xfrm rot="5400000">
              <a:off x="10455083" y="1998730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71" name="直线箭头连接符 60">
              <a:extLst>
                <a:ext uri="{FF2B5EF4-FFF2-40B4-BE49-F238E27FC236}">
                  <a16:creationId xmlns:a16="http://schemas.microsoft.com/office/drawing/2014/main" id="{4F3DF383-F5A0-4F28-BFF8-15D2FDF88F3F}"/>
                </a:ext>
              </a:extLst>
            </p:cNvPr>
            <p:cNvCxnSpPr/>
            <p:nvPr/>
          </p:nvCxnSpPr>
          <p:spPr>
            <a:xfrm flipV="1">
              <a:off x="10555620" y="2010977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三角形 62">
              <a:extLst>
                <a:ext uri="{FF2B5EF4-FFF2-40B4-BE49-F238E27FC236}">
                  <a16:creationId xmlns:a16="http://schemas.microsoft.com/office/drawing/2014/main" id="{54588913-7FBF-4AE7-B0CB-79861452496B}"/>
                </a:ext>
              </a:extLst>
            </p:cNvPr>
            <p:cNvSpPr/>
            <p:nvPr/>
          </p:nvSpPr>
          <p:spPr>
            <a:xfrm rot="16200000">
              <a:off x="10420268" y="2450611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73" name="直线箭头连接符 63">
              <a:extLst>
                <a:ext uri="{FF2B5EF4-FFF2-40B4-BE49-F238E27FC236}">
                  <a16:creationId xmlns:a16="http://schemas.microsoft.com/office/drawing/2014/main" id="{D775403E-21CE-4E99-ADD8-EF2F892A2509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3693" y="2460398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三角形 65">
              <a:extLst>
                <a:ext uri="{FF2B5EF4-FFF2-40B4-BE49-F238E27FC236}">
                  <a16:creationId xmlns:a16="http://schemas.microsoft.com/office/drawing/2014/main" id="{7CF569EB-D5CE-4F92-94A0-31105B0F24A5}"/>
                </a:ext>
              </a:extLst>
            </p:cNvPr>
            <p:cNvSpPr/>
            <p:nvPr/>
          </p:nvSpPr>
          <p:spPr>
            <a:xfrm rot="16200000">
              <a:off x="10419311" y="2858556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  <p:cxnSp>
          <p:nvCxnSpPr>
            <p:cNvPr id="75" name="直线箭头连接符 66">
              <a:extLst>
                <a:ext uri="{FF2B5EF4-FFF2-40B4-BE49-F238E27FC236}">
                  <a16:creationId xmlns:a16="http://schemas.microsoft.com/office/drawing/2014/main" id="{C986155A-A405-4278-8EE7-64A30740674C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2736" y="2868343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线箭头连接符 68">
              <a:extLst>
                <a:ext uri="{FF2B5EF4-FFF2-40B4-BE49-F238E27FC236}">
                  <a16:creationId xmlns:a16="http://schemas.microsoft.com/office/drawing/2014/main" id="{7223E1D7-CFF0-43EC-ADCC-B00DE26015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929384" y="1756820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箭头连接符 70">
              <a:extLst>
                <a:ext uri="{FF2B5EF4-FFF2-40B4-BE49-F238E27FC236}">
                  <a16:creationId xmlns:a16="http://schemas.microsoft.com/office/drawing/2014/main" id="{7683B8C6-8FCC-44D0-8F5F-5976054D8B7F}"/>
                </a:ext>
              </a:extLst>
            </p:cNvPr>
            <p:cNvCxnSpPr>
              <a:cxnSpLocks/>
              <a:endCxn id="70" idx="3"/>
            </p:cNvCxnSpPr>
            <p:nvPr/>
          </p:nvCxnSpPr>
          <p:spPr>
            <a:xfrm>
              <a:off x="9929384" y="2155286"/>
              <a:ext cx="550748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6">
              <a:extLst>
                <a:ext uri="{FF2B5EF4-FFF2-40B4-BE49-F238E27FC236}">
                  <a16:creationId xmlns:a16="http://schemas.microsoft.com/office/drawing/2014/main" id="{F0226EEC-1048-4F6E-9E79-FCE8B6D948C8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9929384" y="2603023"/>
              <a:ext cx="51593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82">
              <a:extLst>
                <a:ext uri="{FF2B5EF4-FFF2-40B4-BE49-F238E27FC236}">
                  <a16:creationId xmlns:a16="http://schemas.microsoft.com/office/drawing/2014/main" id="{4E5A300A-3C84-4655-9014-1EB1AD613EAA}"/>
                </a:ext>
              </a:extLst>
            </p:cNvPr>
            <p:cNvCxnSpPr>
              <a:stCxn id="74" idx="0"/>
            </p:cNvCxnSpPr>
            <p:nvPr/>
          </p:nvCxnSpPr>
          <p:spPr>
            <a:xfrm flipH="1">
              <a:off x="9929384" y="3015112"/>
              <a:ext cx="51497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箭头连接符 83">
              <a:extLst>
                <a:ext uri="{FF2B5EF4-FFF2-40B4-BE49-F238E27FC236}">
                  <a16:creationId xmlns:a16="http://schemas.microsoft.com/office/drawing/2014/main" id="{7B9AB972-4AD7-4525-A8DC-7E25CEA46362}"/>
                </a:ext>
              </a:extLst>
            </p:cNvPr>
            <p:cNvCxnSpPr>
              <a:cxnSpLocks/>
            </p:cNvCxnSpPr>
            <p:nvPr/>
          </p:nvCxnSpPr>
          <p:spPr>
            <a:xfrm>
              <a:off x="10711932" y="1705870"/>
              <a:ext cx="54741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4">
              <a:extLst>
                <a:ext uri="{FF2B5EF4-FFF2-40B4-BE49-F238E27FC236}">
                  <a16:creationId xmlns:a16="http://schemas.microsoft.com/office/drawing/2014/main" id="{C19C583A-A0E8-4D44-98B5-257C13BD3B6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1801928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箭头连接符 85">
              <a:extLst>
                <a:ext uri="{FF2B5EF4-FFF2-40B4-BE49-F238E27FC236}">
                  <a16:creationId xmlns:a16="http://schemas.microsoft.com/office/drawing/2014/main" id="{16A4D243-9C25-48FD-A8F7-2326C71F6BB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10505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6">
              <a:extLst>
                <a:ext uri="{FF2B5EF4-FFF2-40B4-BE49-F238E27FC236}">
                  <a16:creationId xmlns:a16="http://schemas.microsoft.com/office/drawing/2014/main" id="{12553980-0B06-4A67-8599-BA0BBA88A9D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20342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箭头连接符 87">
              <a:extLst>
                <a:ext uri="{FF2B5EF4-FFF2-40B4-BE49-F238E27FC236}">
                  <a16:creationId xmlns:a16="http://schemas.microsoft.com/office/drawing/2014/main" id="{536A0432-2B23-49F7-A387-F26E3341D3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940785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8">
              <a:extLst>
                <a:ext uri="{FF2B5EF4-FFF2-40B4-BE49-F238E27FC236}">
                  <a16:creationId xmlns:a16="http://schemas.microsoft.com/office/drawing/2014/main" id="{D2D0C218-92EC-4816-9544-43286C485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3096712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91">
              <a:extLst>
                <a:ext uri="{FF2B5EF4-FFF2-40B4-BE49-F238E27FC236}">
                  <a16:creationId xmlns:a16="http://schemas.microsoft.com/office/drawing/2014/main" id="{8968D1CF-416D-44D7-B042-0869E5A04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537600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92">
              <a:extLst>
                <a:ext uri="{FF2B5EF4-FFF2-40B4-BE49-F238E27FC236}">
                  <a16:creationId xmlns:a16="http://schemas.microsoft.com/office/drawing/2014/main" id="{BCB6C452-2CDE-4B10-9027-AE98A7AF5B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693527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011D6246-D448-4705-AF64-E3EF02AE424A}"/>
                </a:ext>
              </a:extLst>
            </p:cNvPr>
            <p:cNvSpPr txBox="1"/>
            <p:nvPr/>
          </p:nvSpPr>
          <p:spPr>
            <a:xfrm>
              <a:off x="10247128" y="3813730"/>
              <a:ext cx="844328" cy="260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/>
                <a:t>AHB-Bus</a:t>
              </a:r>
              <a:endParaRPr kumimoji="1" lang="zh-CN" altLang="en-US" sz="1400" b="1" dirty="0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3E5775B6-F904-438B-9665-0AA5011BF756}"/>
                </a:ext>
              </a:extLst>
            </p:cNvPr>
            <p:cNvSpPr txBox="1"/>
            <p:nvPr/>
          </p:nvSpPr>
          <p:spPr>
            <a:xfrm rot="16200000">
              <a:off x="7064360" y="1128708"/>
              <a:ext cx="551212" cy="309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PMU</a:t>
              </a:r>
              <a:endParaRPr kumimoji="1" lang="zh-CN" altLang="en-US" sz="1600" b="1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92019001-31EB-48DF-82DF-9B918C2002BA}"/>
                </a:ext>
              </a:extLst>
            </p:cNvPr>
            <p:cNvSpPr/>
            <p:nvPr/>
          </p:nvSpPr>
          <p:spPr>
            <a:xfrm>
              <a:off x="7175644" y="4122411"/>
              <a:ext cx="1299481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>
                      <a:lumMod val="75000"/>
                    </a:schemeClr>
                  </a:solidFill>
                </a:rPr>
                <a:t>Clock</a:t>
              </a:r>
              <a:r>
                <a:rPr kumimoji="1" lang="zh-CN" altLang="en-US" sz="1200" b="1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1200" b="1" dirty="0">
                  <a:solidFill>
                    <a:schemeClr val="tx1">
                      <a:lumMod val="75000"/>
                    </a:schemeClr>
                  </a:solidFill>
                </a:rPr>
                <a:t>Management</a:t>
              </a:r>
            </a:p>
            <a:p>
              <a:pPr algn="ctr"/>
              <a:endParaRPr kumimoji="1" lang="en-US" altLang="zh-CN" sz="12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zh-CN" altLang="en-US" sz="12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4C4E86B-FB5B-4138-8EE0-D736399653C4}"/>
                </a:ext>
              </a:extLst>
            </p:cNvPr>
            <p:cNvSpPr/>
            <p:nvPr/>
          </p:nvSpPr>
          <p:spPr>
            <a:xfrm>
              <a:off x="7229175" y="4488538"/>
              <a:ext cx="670385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Oscillator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E7C37510-673E-482A-B074-02FC1D7FDAE8}"/>
                </a:ext>
              </a:extLst>
            </p:cNvPr>
            <p:cNvSpPr/>
            <p:nvPr/>
          </p:nvSpPr>
          <p:spPr>
            <a:xfrm>
              <a:off x="7968432" y="4474863"/>
              <a:ext cx="438710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PLL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A35062E-9856-434D-BF3D-3E1A60989E37}"/>
                </a:ext>
              </a:extLst>
            </p:cNvPr>
            <p:cNvSpPr/>
            <p:nvPr/>
          </p:nvSpPr>
          <p:spPr>
            <a:xfrm>
              <a:off x="8502464" y="4122411"/>
              <a:ext cx="2965093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F8AA58C6-F871-4202-8FA9-733661D0DED8}"/>
                </a:ext>
              </a:extLst>
            </p:cNvPr>
            <p:cNvSpPr/>
            <p:nvPr/>
          </p:nvSpPr>
          <p:spPr>
            <a:xfrm>
              <a:off x="8552006" y="4174435"/>
              <a:ext cx="570778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USB</a:t>
              </a:r>
              <a:r>
                <a:rPr kumimoji="1" lang="zh-CN" altLang="en-US" sz="1000" b="1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HS</a:t>
              </a:r>
            </a:p>
            <a:p>
              <a:pPr algn="ctr"/>
              <a:endParaRPr kumimoji="1" lang="en-US" altLang="zh-CN" sz="5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Type-C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A5E4DE2A-5CFD-45A5-A61C-672D508A89D9}"/>
                </a:ext>
              </a:extLst>
            </p:cNvPr>
            <p:cNvSpPr/>
            <p:nvPr/>
          </p:nvSpPr>
          <p:spPr>
            <a:xfrm>
              <a:off x="9163244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I2S</a:t>
              </a:r>
            </a:p>
            <a:p>
              <a:pPr algn="ctr"/>
              <a:endParaRPr kumimoji="1" lang="en-US" altLang="zh-CN" sz="105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05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105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5FCF3281-63CB-4DAE-B088-548AFB8B987A}"/>
                </a:ext>
              </a:extLst>
            </p:cNvPr>
            <p:cNvSpPr/>
            <p:nvPr/>
          </p:nvSpPr>
          <p:spPr>
            <a:xfrm>
              <a:off x="960152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I2C</a:t>
              </a:r>
            </a:p>
            <a:p>
              <a:pPr algn="ctr"/>
              <a:endParaRPr kumimoji="1" lang="en-US" altLang="zh-CN" sz="9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9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B7EFEEC-69CA-442D-876F-02A94365FA7B}"/>
                </a:ext>
              </a:extLst>
            </p:cNvPr>
            <p:cNvSpPr/>
            <p:nvPr/>
          </p:nvSpPr>
          <p:spPr>
            <a:xfrm>
              <a:off x="10032709" y="4174435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UART</a:t>
              </a:r>
            </a:p>
            <a:p>
              <a:pPr algn="ctr"/>
              <a:endParaRPr kumimoji="1" lang="en-US" altLang="zh-CN" sz="9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9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FCED2FD-8FD0-4699-8152-F9D421A09696}"/>
                </a:ext>
              </a:extLst>
            </p:cNvPr>
            <p:cNvSpPr/>
            <p:nvPr/>
          </p:nvSpPr>
          <p:spPr>
            <a:xfrm>
              <a:off x="10506470" y="4173073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GPIO</a:t>
              </a:r>
            </a:p>
            <a:p>
              <a:pPr algn="ctr"/>
              <a:endParaRPr kumimoji="1" lang="en-US" altLang="zh-CN" sz="9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9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9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43C15F0-C280-41D6-AE7E-F64724BE42B1}"/>
                </a:ext>
              </a:extLst>
            </p:cNvPr>
            <p:cNvSpPr/>
            <p:nvPr/>
          </p:nvSpPr>
          <p:spPr>
            <a:xfrm>
              <a:off x="10969574" y="4173073"/>
              <a:ext cx="477841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J</a:t>
              </a:r>
              <a:r>
                <a:rPr kumimoji="1" lang="en-US" altLang="ja-JP" sz="1000" b="1" dirty="0">
                  <a:solidFill>
                    <a:schemeClr val="tx1">
                      <a:lumMod val="75000"/>
                    </a:schemeClr>
                  </a:solidFill>
                </a:rPr>
                <a:t>TAG</a:t>
              </a:r>
              <a:endParaRPr kumimoji="1" lang="en-US" altLang="zh-CN" sz="10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1000" b="1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1000" b="1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1000" b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CB58F3CE-1C63-4148-BA18-D5B35DEA9A15}"/>
                </a:ext>
              </a:extLst>
            </p:cNvPr>
            <p:cNvSpPr txBox="1"/>
            <p:nvPr/>
          </p:nvSpPr>
          <p:spPr>
            <a:xfrm>
              <a:off x="11472499" y="1995356"/>
              <a:ext cx="771061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DAC-R</a:t>
              </a:r>
              <a:endParaRPr kumimoji="1" lang="zh-CN" altLang="en-US" sz="1600" b="1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AC733FBC-7D41-4A43-AFBD-3FBDF674D757}"/>
                </a:ext>
              </a:extLst>
            </p:cNvPr>
            <p:cNvSpPr txBox="1"/>
            <p:nvPr/>
          </p:nvSpPr>
          <p:spPr>
            <a:xfrm>
              <a:off x="11472284" y="2478712"/>
              <a:ext cx="876565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AMIC-L</a:t>
              </a:r>
              <a:endParaRPr kumimoji="1" lang="zh-CN" altLang="en-US" sz="1600" b="1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BED66A6-BB31-4FC8-A685-D7DDDFF38284}"/>
                </a:ext>
              </a:extLst>
            </p:cNvPr>
            <p:cNvSpPr txBox="1"/>
            <p:nvPr/>
          </p:nvSpPr>
          <p:spPr>
            <a:xfrm>
              <a:off x="11475442" y="2893016"/>
              <a:ext cx="886821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AMIC-R</a:t>
              </a:r>
              <a:endParaRPr kumimoji="1" lang="zh-CN" altLang="en-US" sz="1600" b="1" dirty="0"/>
            </a:p>
          </p:txBody>
        </p:sp>
        <p:cxnSp>
          <p:nvCxnSpPr>
            <p:cNvPr id="103" name="直线箭头连接符 113">
              <a:extLst>
                <a:ext uri="{FF2B5EF4-FFF2-40B4-BE49-F238E27FC236}">
                  <a16:creationId xmlns:a16="http://schemas.microsoft.com/office/drawing/2014/main" id="{FB004B5E-B0FD-4B63-A07A-8FEFD139F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534765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20">
              <a:extLst>
                <a:ext uri="{FF2B5EF4-FFF2-40B4-BE49-F238E27FC236}">
                  <a16:creationId xmlns:a16="http://schemas.microsoft.com/office/drawing/2014/main" id="{8D5681AF-5BFD-4271-A99C-B044D50E35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672252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6264E105-3D30-45A7-A1DD-D8AC78882411}"/>
                </a:ext>
              </a:extLst>
            </p:cNvPr>
            <p:cNvSpPr txBox="1"/>
            <p:nvPr/>
          </p:nvSpPr>
          <p:spPr>
            <a:xfrm>
              <a:off x="11480515" y="1614318"/>
              <a:ext cx="760803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DAC-L</a:t>
              </a:r>
              <a:endParaRPr kumimoji="1" lang="zh-CN" altLang="en-US" sz="1600" b="1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ABBC0C45-80E1-4CB6-B89C-105ED8CD1291}"/>
                </a:ext>
              </a:extLst>
            </p:cNvPr>
            <p:cNvSpPr txBox="1"/>
            <p:nvPr/>
          </p:nvSpPr>
          <p:spPr>
            <a:xfrm>
              <a:off x="11472284" y="3474348"/>
              <a:ext cx="845792" cy="286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b="1" dirty="0"/>
                <a:t>DMIC-x</a:t>
              </a:r>
              <a:endParaRPr kumimoji="1" lang="zh-CN" altLang="en-US" sz="1600" b="1" dirty="0"/>
            </a:p>
          </p:txBody>
        </p:sp>
        <p:cxnSp>
          <p:nvCxnSpPr>
            <p:cNvPr id="107" name="直线箭头连接符 133">
              <a:extLst>
                <a:ext uri="{FF2B5EF4-FFF2-40B4-BE49-F238E27FC236}">
                  <a16:creationId xmlns:a16="http://schemas.microsoft.com/office/drawing/2014/main" id="{0A6B84E6-DFB2-41C4-82AB-BB81B7C74338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9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C681DA3-9A07-4351-8DE0-36D24BFDAAE3}"/>
                </a:ext>
              </a:extLst>
            </p:cNvPr>
            <p:cNvSpPr/>
            <p:nvPr/>
          </p:nvSpPr>
          <p:spPr>
            <a:xfrm>
              <a:off x="7098420" y="1011000"/>
              <a:ext cx="4415108" cy="3877523"/>
            </a:xfrm>
            <a:prstGeom prst="rect">
              <a:avLst/>
            </a:prstGeom>
            <a:noFill/>
            <a:ln w="2222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b="1"/>
            </a:p>
          </p:txBody>
        </p:sp>
      </p:grp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8D8DFD5B-0011-4ABB-89FC-91D3F127FDDA}"/>
              </a:ext>
            </a:extLst>
          </p:cNvPr>
          <p:cNvCxnSpPr>
            <a:cxnSpLocks/>
          </p:cNvCxnSpPr>
          <p:nvPr/>
        </p:nvCxnSpPr>
        <p:spPr>
          <a:xfrm>
            <a:off x="3122773" y="3498864"/>
            <a:ext cx="24239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66367E2F-FC4D-4367-BC0B-1315B02CB193}"/>
              </a:ext>
            </a:extLst>
          </p:cNvPr>
          <p:cNvSpPr txBox="1"/>
          <p:nvPr/>
        </p:nvSpPr>
        <p:spPr>
          <a:xfrm>
            <a:off x="3229032" y="4591908"/>
            <a:ext cx="2113009" cy="338554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Times" pitchFamily="2" charset="0"/>
              </a:rPr>
              <a:t>TSMC 40nm Process</a:t>
            </a:r>
          </a:p>
        </p:txBody>
      </p:sp>
      <p:cxnSp>
        <p:nvCxnSpPr>
          <p:cNvPr id="111" name="直线箭头连接符 218">
            <a:extLst>
              <a:ext uri="{FF2B5EF4-FFF2-40B4-BE49-F238E27FC236}">
                <a16:creationId xmlns:a16="http://schemas.microsoft.com/office/drawing/2014/main" id="{1C98E2EF-19F7-40E9-9F09-4175320A03AF}"/>
              </a:ext>
            </a:extLst>
          </p:cNvPr>
          <p:cNvCxnSpPr>
            <a:cxnSpLocks/>
          </p:cNvCxnSpPr>
          <p:nvPr/>
        </p:nvCxnSpPr>
        <p:spPr>
          <a:xfrm flipH="1">
            <a:off x="2022614" y="2882437"/>
            <a:ext cx="954750" cy="898306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63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6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353899"/>
            <a:ext cx="5165200" cy="513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音频芯片的规格概要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3151C5B-232A-43A6-ACDE-E33D8DF50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657735"/>
              </p:ext>
            </p:extLst>
          </p:nvPr>
        </p:nvGraphicFramePr>
        <p:xfrm>
          <a:off x="6571281" y="923246"/>
          <a:ext cx="4317677" cy="57340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43882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973795">
                  <a:extLst>
                    <a:ext uri="{9D8B030D-6E8A-4147-A177-3AD203B41FA5}">
                      <a16:colId xmlns:a16="http://schemas.microsoft.com/office/drawing/2014/main" val="2306531793"/>
                    </a:ext>
                  </a:extLst>
                </a:gridCol>
              </a:tblGrid>
              <a:tr h="3737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关键性能指标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4720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consumption(5V supply, 30MHz, 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stereo music Playback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call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82.2mW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music playback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call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Suspend By USB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77935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ADC input Path(24bit,48KHz)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400" b="0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77935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DAC output Path(32Ω,24bit,48KHz)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8AF8DBE-2D84-44F5-85B7-71BF44825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851238"/>
              </p:ext>
            </p:extLst>
          </p:nvPr>
        </p:nvGraphicFramePr>
        <p:xfrm>
          <a:off x="2259631" y="923246"/>
          <a:ext cx="4317676" cy="573406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20136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448770">
                  <a:extLst>
                    <a:ext uri="{9D8B030D-6E8A-4147-A177-3AD203B41FA5}">
                      <a16:colId xmlns:a16="http://schemas.microsoft.com/office/drawing/2014/main" val="1819063082"/>
                    </a:ext>
                  </a:extLst>
                </a:gridCol>
                <a:gridCol w="1448770">
                  <a:extLst>
                    <a:ext uri="{9D8B030D-6E8A-4147-A177-3AD203B41FA5}">
                      <a16:colId xmlns:a16="http://schemas.microsoft.com/office/drawing/2014/main" val="144490190"/>
                    </a:ext>
                  </a:extLst>
                </a:gridCol>
              </a:tblGrid>
              <a:tr h="37370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472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Name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Audio CODEC SOC including Type-C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Process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uLP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DSP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iRAM 256KB,dRAM 256KB 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Support Mic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Analog Mic 2pcs</a:t>
                      </a:r>
                      <a:endParaRPr lang="en-US" altLang="ja-JP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Digital Mic 6pcs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77935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I/O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個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3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個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USB2.0 HS/FS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個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UART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個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77935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ja-JP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個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Sampling rate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7793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Packaging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BGA80 Pin 6.2*4.5mm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BGA63 Pin 5.0*3.5mm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0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7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371168"/>
            <a:ext cx="5165200" cy="513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ja-JP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Performance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FABFF6-CC64-4295-BB3C-EB4EBF082CD1}"/>
              </a:ext>
            </a:extLst>
          </p:cNvPr>
          <p:cNvSpPr txBox="1"/>
          <p:nvPr/>
        </p:nvSpPr>
        <p:spPr>
          <a:xfrm>
            <a:off x="1534333" y="1306206"/>
            <a:ext cx="4183294" cy="198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测试条件：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输入信号采样率：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48Ksps</a:t>
            </a: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</a:t>
            </a:r>
            <a:r>
              <a:rPr lang="en-US" altLang="ja-JP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ja-JP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模拟增益：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+0dB</a:t>
            </a: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数字增益：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0dB</a:t>
            </a:r>
          </a:p>
          <a:p>
            <a:pPr marL="285750" indent="-285750" defTabSz="914400">
              <a:lnSpc>
                <a:spcPct val="150000"/>
              </a:lnSpc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阻抗：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 and 32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57E27F-1C9F-4CA0-A21A-DDCBDC15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8" y="995564"/>
            <a:ext cx="4624332" cy="28607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AD4D64-9292-4A37-837D-7343E5B90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27" y="3824996"/>
            <a:ext cx="4634587" cy="2860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D33BD1-9646-44D8-80EE-9E6A5737D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579" y="3651214"/>
            <a:ext cx="5129048" cy="26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99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8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299156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Times" pitchFamily="2" charset="0"/>
              </a:rPr>
              <a:t>音频芯片的应用场景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341CC96-ADD8-480D-8CC5-4B452BE67E4F}"/>
              </a:ext>
            </a:extLst>
          </p:cNvPr>
          <p:cNvGrpSpPr/>
          <p:nvPr/>
        </p:nvGrpSpPr>
        <p:grpSpPr>
          <a:xfrm>
            <a:off x="2137853" y="826761"/>
            <a:ext cx="8484463" cy="5589590"/>
            <a:chOff x="488329" y="1077658"/>
            <a:chExt cx="22869302" cy="1284732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E32E8C-0E5A-496A-9AF4-224AEB548279}"/>
                </a:ext>
              </a:extLst>
            </p:cNvPr>
            <p:cNvSpPr/>
            <p:nvPr/>
          </p:nvSpPr>
          <p:spPr>
            <a:xfrm>
              <a:off x="2112915" y="3073554"/>
              <a:ext cx="19130682" cy="9341223"/>
            </a:xfrm>
            <a:prstGeom prst="ellipse">
              <a:avLst/>
            </a:prstGeom>
            <a:noFill/>
            <a:ln w="38100" cap="flat">
              <a:solidFill>
                <a:srgbClr val="650F18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D10296E-679D-43F3-A49E-4DF45C829304}"/>
                </a:ext>
              </a:extLst>
            </p:cNvPr>
            <p:cNvSpPr txBox="1"/>
            <p:nvPr/>
          </p:nvSpPr>
          <p:spPr>
            <a:xfrm>
              <a:off x="15931646" y="2573932"/>
              <a:ext cx="5262890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Type-C Earphone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AAB932B-CAA2-45D2-B853-DBFB58D8E044}"/>
                </a:ext>
              </a:extLst>
            </p:cNvPr>
            <p:cNvSpPr txBox="1"/>
            <p:nvPr/>
          </p:nvSpPr>
          <p:spPr>
            <a:xfrm>
              <a:off x="12068254" y="1642053"/>
              <a:ext cx="3632395" cy="897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BT Earphone</a:t>
              </a:r>
              <a:endParaRPr kumimoji="0" lang="en-US" altLang="zh-CN" sz="1600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C116C7A-8558-4EA6-814A-6657613811EF}"/>
                </a:ext>
              </a:extLst>
            </p:cNvPr>
            <p:cNvSpPr txBox="1"/>
            <p:nvPr/>
          </p:nvSpPr>
          <p:spPr>
            <a:xfrm>
              <a:off x="1519540" y="11457422"/>
              <a:ext cx="3206021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AI Speaker</a:t>
              </a:r>
              <a:endParaRPr lang="en-US" altLang="zh-CN" dirty="0">
                <a:solidFill>
                  <a:srgbClr val="650F18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0198E57-C876-4EED-A571-A2EC571C3AE4}"/>
                </a:ext>
              </a:extLst>
            </p:cNvPr>
            <p:cNvSpPr txBox="1"/>
            <p:nvPr/>
          </p:nvSpPr>
          <p:spPr>
            <a:xfrm>
              <a:off x="7363834" y="1077658"/>
              <a:ext cx="3257870" cy="1604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Conference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Speaker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F7F8940-EA7C-4C53-9AFC-B34F3988DFF4}"/>
                </a:ext>
              </a:extLst>
            </p:cNvPr>
            <p:cNvSpPr txBox="1"/>
            <p:nvPr/>
          </p:nvSpPr>
          <p:spPr>
            <a:xfrm>
              <a:off x="10275654" y="12795531"/>
              <a:ext cx="343070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Microphone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D53BA95-E0D1-49F7-80BA-8FCF3A2F2D16}"/>
                </a:ext>
              </a:extLst>
            </p:cNvPr>
            <p:cNvSpPr txBox="1"/>
            <p:nvPr/>
          </p:nvSpPr>
          <p:spPr>
            <a:xfrm>
              <a:off x="2588654" y="2878863"/>
              <a:ext cx="2064467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+mn-ea"/>
                  <a:cs typeface="Helvetica Neue"/>
                  <a:sym typeface="Helvetica Neue"/>
                </a:rPr>
                <a:t>Mixer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+mn-ea"/>
                <a:cs typeface="Helvetica Neue"/>
                <a:sym typeface="Helvetica Neue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B847075-ABD8-4302-8F2B-13947BB8270E}"/>
                </a:ext>
              </a:extLst>
            </p:cNvPr>
            <p:cNvSpPr txBox="1"/>
            <p:nvPr/>
          </p:nvSpPr>
          <p:spPr>
            <a:xfrm>
              <a:off x="488329" y="5613462"/>
              <a:ext cx="1736953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AIoT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96E0A19-32F1-494C-8EB4-0F507C46341D}"/>
                </a:ext>
              </a:extLst>
            </p:cNvPr>
            <p:cNvSpPr txBox="1"/>
            <p:nvPr/>
          </p:nvSpPr>
          <p:spPr>
            <a:xfrm>
              <a:off x="18882808" y="11139067"/>
              <a:ext cx="1443140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Car 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93C0F29-EA62-43A6-8E83-1A65D6526AC0}"/>
                </a:ext>
              </a:extLst>
            </p:cNvPr>
            <p:cNvSpPr txBox="1"/>
            <p:nvPr/>
          </p:nvSpPr>
          <p:spPr>
            <a:xfrm>
              <a:off x="20963917" y="5755877"/>
              <a:ext cx="239371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Speaker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253CDB4-814B-4C24-831A-9749A76439AF}"/>
                </a:ext>
              </a:extLst>
            </p:cNvPr>
            <p:cNvSpPr txBox="1"/>
            <p:nvPr/>
          </p:nvSpPr>
          <p:spPr>
            <a:xfrm>
              <a:off x="14575196" y="12320055"/>
              <a:ext cx="3614290" cy="1604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Audio Player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8ABA691-760C-4ACB-A4CA-F396F4203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5589" y="10544317"/>
              <a:ext cx="1505627" cy="206515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3457F46-8A6A-45FA-8E31-53D20B792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59302">
              <a:off x="11173635" y="11673530"/>
              <a:ext cx="1634742" cy="1288823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5A5DFCE-9313-4A33-8B90-36FB946A2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719" y="3679587"/>
              <a:ext cx="1941964" cy="1548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8CE41ED-F897-4324-8C2F-4F51271E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7596" y="6638255"/>
              <a:ext cx="1716723" cy="160394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088A6C8-7EDA-4930-BEF9-2D3109444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4366" y="4486948"/>
              <a:ext cx="8996366" cy="615471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B4801D7-B841-40A1-B503-87064FAE6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0532" y="9426543"/>
              <a:ext cx="1612999" cy="197044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3B906DD-ADCA-4FF6-B72D-D7BAD872E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926" y="2556222"/>
              <a:ext cx="2525467" cy="160394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6FE3A6B-CBD4-4DF1-9189-578079F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0638" y="3669983"/>
              <a:ext cx="1922755" cy="192275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5746FA2-5FBB-4DEB-9040-27669E82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3862" y="2528988"/>
              <a:ext cx="1922755" cy="1922755"/>
            </a:xfrm>
            <a:prstGeom prst="rect">
              <a:avLst/>
            </a:prstGeom>
            <a:noFill/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DBF287A-E72B-48E2-95CC-535A7F2C8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086" y="11156568"/>
              <a:ext cx="1846337" cy="1449023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849350E-4AD1-40EC-B6E0-EBDC02B56797}"/>
                </a:ext>
              </a:extLst>
            </p:cNvPr>
            <p:cNvSpPr txBox="1"/>
            <p:nvPr/>
          </p:nvSpPr>
          <p:spPr>
            <a:xfrm>
              <a:off x="6473382" y="12724479"/>
              <a:ext cx="267024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Recorder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C6833E6A-EF7F-4C8F-B406-A028312E8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8519" y="9426543"/>
              <a:ext cx="2311721" cy="153883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066428C-D812-4008-BE09-920DA686F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20" y="6619659"/>
              <a:ext cx="1716723" cy="1716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39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9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872594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Type-C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耳机模组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86BDAC-0D79-41F5-8BED-553EC195E84A}"/>
              </a:ext>
            </a:extLst>
          </p:cNvPr>
          <p:cNvSpPr txBox="1"/>
          <p:nvPr/>
        </p:nvSpPr>
        <p:spPr>
          <a:xfrm>
            <a:off x="4264366" y="3260859"/>
            <a:ext cx="3195209" cy="1808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           </a:t>
            </a:r>
            <a:r>
              <a:rPr lang="zh-CN" altLang="en-US" sz="2000" b="1" u="sng" dirty="0">
                <a:latin typeface="+mn-ea"/>
              </a:rPr>
              <a:t>功 能 </a:t>
            </a:r>
            <a:endParaRPr lang="en-US" altLang="zh-CN" sz="2000" b="1" u="sng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低音增强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中高频动态均衡调整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通话降噪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提升耳机左右喇叭的一致性</a:t>
            </a:r>
            <a:endParaRPr lang="en-US" altLang="zh-CN" sz="14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EF87CD-9ABC-4A0F-B991-FF8C44603ABE}"/>
              </a:ext>
            </a:extLst>
          </p:cNvPr>
          <p:cNvSpPr txBox="1"/>
          <p:nvPr/>
        </p:nvSpPr>
        <p:spPr>
          <a:xfrm>
            <a:off x="4264367" y="1504984"/>
            <a:ext cx="286406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0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 </a:t>
            </a:r>
            <a:endParaRPr lang="en-US" altLang="ja-JP" sz="2000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动态均衡 </a:t>
            </a:r>
            <a:r>
              <a:rPr lang="en-US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 EQ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带来丰富饱满的音乐播放效果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AD8A5D-1110-4E18-8E24-98B5DD07BB25}"/>
              </a:ext>
            </a:extLst>
          </p:cNvPr>
          <p:cNvSpPr txBox="1"/>
          <p:nvPr/>
        </p:nvSpPr>
        <p:spPr>
          <a:xfrm>
            <a:off x="8481186" y="1011423"/>
            <a:ext cx="142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A040518-048E-4CB8-9724-D3FF93715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724953"/>
              </p:ext>
            </p:extLst>
          </p:nvPr>
        </p:nvGraphicFramePr>
        <p:xfrm>
          <a:off x="7390722" y="1694491"/>
          <a:ext cx="3946451" cy="417979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40069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06382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耳机插头模组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接口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支持麦克风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AMIC/DMIC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2650759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1Vrms@16Ω/ 2Vrms@32Ω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THD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4BB0FE83-CC83-4573-B444-849B5FDCD62A}"/>
              </a:ext>
            </a:extLst>
          </p:cNvPr>
          <p:cNvGrpSpPr/>
          <p:nvPr/>
        </p:nvGrpSpPr>
        <p:grpSpPr>
          <a:xfrm>
            <a:off x="1294996" y="1587821"/>
            <a:ext cx="1973727" cy="2005155"/>
            <a:chOff x="1259390" y="1496981"/>
            <a:chExt cx="1973727" cy="200515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1715656-6827-4176-9BF9-B6235E350332}"/>
                </a:ext>
              </a:extLst>
            </p:cNvPr>
            <p:cNvSpPr txBox="1"/>
            <p:nvPr/>
          </p:nvSpPr>
          <p:spPr>
            <a:xfrm rot="3000179">
              <a:off x="2723682" y="1688059"/>
              <a:ext cx="700514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8.0mm</a:t>
              </a:r>
              <a:endParaRPr lang="zh-CN" altLang="en-US" sz="1600" dirty="0">
                <a:solidFill>
                  <a:srgbClr val="650F1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8474ADE-F81E-44D0-B076-D5B39809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91382">
              <a:off x="1259390" y="2236599"/>
              <a:ext cx="1765229" cy="690224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4A663EF-43C7-4D4B-B507-C0461F25F572}"/>
                </a:ext>
              </a:extLst>
            </p:cNvPr>
            <p:cNvCxnSpPr>
              <a:cxnSpLocks/>
            </p:cNvCxnSpPr>
            <p:nvPr/>
          </p:nvCxnSpPr>
          <p:spPr>
            <a:xfrm>
              <a:off x="2684778" y="1633159"/>
              <a:ext cx="473944" cy="586320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71F266E-3524-42DD-BFE2-E9BF185C1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238" y="2404551"/>
              <a:ext cx="1362701" cy="1097585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70AEB42-DF75-469F-82CB-01FB35E39605}"/>
                </a:ext>
              </a:extLst>
            </p:cNvPr>
            <p:cNvSpPr txBox="1"/>
            <p:nvPr/>
          </p:nvSpPr>
          <p:spPr>
            <a:xfrm rot="19273375">
              <a:off x="2233594" y="2993562"/>
              <a:ext cx="867226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+mn-ea"/>
                </a:rPr>
                <a:t>24</a:t>
              </a:r>
              <a:r>
                <a:rPr lang="en-US" altLang="zh-CN" sz="1600" dirty="0">
                  <a:solidFill>
                    <a:srgbClr val="650F18"/>
                  </a:solidFill>
                  <a:latin typeface="+mn-ea"/>
                  <a:cs typeface="Helvetica Neue"/>
                  <a:sym typeface="Helvetica Neue"/>
                </a:rPr>
                <a:t>.5mm</a:t>
              </a:r>
              <a:endParaRPr lang="zh-CN" altLang="en-US" sz="1600" dirty="0">
                <a:solidFill>
                  <a:srgbClr val="650F18"/>
                </a:solidFill>
                <a:latin typeface="+mn-ea"/>
                <a:cs typeface="Helvetica Neue"/>
                <a:sym typeface="Helvetica Neue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7F299E7-776E-4126-9DBA-685EAF67E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623" y="1641799"/>
              <a:ext cx="734865" cy="585798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E47EEFA-5565-42C6-B939-F5C6FD516052}"/>
                </a:ext>
              </a:extLst>
            </p:cNvPr>
            <p:cNvSpPr txBox="1"/>
            <p:nvPr/>
          </p:nvSpPr>
          <p:spPr>
            <a:xfrm rot="19273375">
              <a:off x="1626507" y="1634063"/>
              <a:ext cx="814326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13.5mm</a:t>
              </a:r>
              <a:endParaRPr lang="zh-CN" altLang="en-US" sz="1600" dirty="0">
                <a:solidFill>
                  <a:srgbClr val="650F1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9D24329E-B922-4F90-B5D8-0CFB6DFD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21" y="4002572"/>
            <a:ext cx="2133719" cy="213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88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自定义 2">
      <a:dk1>
        <a:srgbClr val="3F3F3F"/>
      </a:dk1>
      <a:lt1>
        <a:srgbClr val="FFFFFF"/>
      </a:lt1>
      <a:dk2>
        <a:srgbClr val="7DA0BC"/>
      </a:dk2>
      <a:lt2>
        <a:srgbClr val="C3D3E0"/>
      </a:lt2>
      <a:accent1>
        <a:srgbClr val="30526C"/>
      </a:accent1>
      <a:accent2>
        <a:srgbClr val="666666"/>
      </a:accent2>
      <a:accent3>
        <a:srgbClr val="30526C"/>
      </a:accent3>
      <a:accent4>
        <a:srgbClr val="868686"/>
      </a:accent4>
      <a:accent5>
        <a:srgbClr val="476C8A"/>
      </a:accent5>
      <a:accent6>
        <a:srgbClr val="B6B6B6"/>
      </a:accent6>
      <a:hlink>
        <a:srgbClr val="1A5B83"/>
      </a:hlink>
      <a:folHlink>
        <a:srgbClr val="C3D3E0"/>
      </a:folHlink>
    </a:clrScheme>
    <a:fontScheme name="自定义 3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10206</TotalTime>
  <Words>1137</Words>
  <Application>Microsoft Office PowerPoint</Application>
  <PresentationFormat>宽屏</PresentationFormat>
  <Paragraphs>410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Helvetica Neue</vt:lpstr>
      <vt:lpstr>MS PGothic</vt:lpstr>
      <vt:lpstr>等线</vt:lpstr>
      <vt:lpstr>微软雅黑</vt:lpstr>
      <vt:lpstr>Arial</vt:lpstr>
      <vt:lpstr>Times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WENJIE CAO</dc:creator>
  <cp:lastModifiedBy>兆威 朱</cp:lastModifiedBy>
  <cp:revision>1563</cp:revision>
  <cp:lastPrinted>2021-05-11T02:46:24Z</cp:lastPrinted>
  <dcterms:created xsi:type="dcterms:W3CDTF">2020-12-24T09:04:55Z</dcterms:created>
  <dcterms:modified xsi:type="dcterms:W3CDTF">2022-08-04T01:38:39Z</dcterms:modified>
</cp:coreProperties>
</file>